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41.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slideLayouts/slideLayout5.xml" ContentType="application/vnd.openxmlformats-officedocument.presentationml.slideLayout+xml"/>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42.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43.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44.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sldIdLst>
    <p:sldId id="256" r:id="rId2"/>
    <p:sldId id="257" r:id="rId3"/>
    <p:sldId id="259" r:id="rId4"/>
    <p:sldId id="262" r:id="rId5"/>
    <p:sldId id="264" r:id="rId6"/>
    <p:sldId id="266" r:id="rId7"/>
    <p:sldId id="267" r:id="rId8"/>
    <p:sldId id="268" r:id="rId9"/>
    <p:sldId id="269" r:id="rId10"/>
    <p:sldId id="270" r:id="rId11"/>
    <p:sldId id="273" r:id="rId12"/>
    <p:sldId id="275" r:id="rId13"/>
    <p:sldId id="276" r:id="rId14"/>
    <p:sldId id="278" r:id="rId15"/>
    <p:sldId id="340" r:id="rId16"/>
    <p:sldId id="281" r:id="rId17"/>
    <p:sldId id="342" r:id="rId18"/>
    <p:sldId id="341" r:id="rId19"/>
    <p:sldId id="286" r:id="rId20"/>
    <p:sldId id="288" r:id="rId21"/>
    <p:sldId id="289" r:id="rId22"/>
    <p:sldId id="297" r:id="rId23"/>
    <p:sldId id="296" r:id="rId24"/>
    <p:sldId id="343" r:id="rId25"/>
    <p:sldId id="299" r:id="rId26"/>
    <p:sldId id="300" r:id="rId27"/>
    <p:sldId id="301" r:id="rId28"/>
    <p:sldId id="302" r:id="rId29"/>
    <p:sldId id="305" r:id="rId30"/>
    <p:sldId id="308" r:id="rId31"/>
    <p:sldId id="316" r:id="rId32"/>
    <p:sldId id="317" r:id="rId33"/>
    <p:sldId id="344" r:id="rId34"/>
    <p:sldId id="318" r:id="rId35"/>
    <p:sldId id="320" r:id="rId36"/>
    <p:sldId id="323" r:id="rId37"/>
    <p:sldId id="325" r:id="rId38"/>
    <p:sldId id="326" r:id="rId39"/>
    <p:sldId id="345" r:id="rId40"/>
    <p:sldId id="327" r:id="rId41"/>
    <p:sldId id="330" r:id="rId42"/>
    <p:sldId id="339" r:id="rId43"/>
    <p:sldId id="346" r:id="rId44"/>
    <p:sldId id="347" r:id="rId4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58660" autoAdjust="0"/>
    <p:restoredTop sz="86473" autoAdjust="0"/>
  </p:normalViewPr>
  <p:slideViewPr>
    <p:cSldViewPr snapToObjects="1">
      <p:cViewPr varScale="1">
        <p:scale>
          <a:sx n="66" d="100"/>
          <a:sy n="66" d="100"/>
        </p:scale>
        <p:origin x="-120" y="-224"/>
      </p:cViewPr>
      <p:guideLst>
        <p:guide orient="horz" pos="2160"/>
        <p:guide pos="2880"/>
      </p:guideLst>
    </p:cSldViewPr>
  </p:slideViewPr>
  <p:outlineViewPr>
    <p:cViewPr>
      <p:scale>
        <a:sx n="66" d="100"/>
        <a:sy n="66" d="100"/>
      </p:scale>
      <p:origin x="184"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2E935AD6-C021-0341-8818-57AEC6DEC4EC}" type="datetimeFigureOut">
              <a:rPr lang="en-US" smtClean="0"/>
              <a:pPr/>
              <a:t>11/19/10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935AD6-C021-0341-8818-57AEC6DEC4EC}" type="datetimeFigureOut">
              <a:rPr lang="en-US" smtClean="0"/>
              <a:pPr/>
              <a:t>11/19/10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BE921-3531-DC44-9AF6-CF7140AB173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935AD6-C021-0341-8818-57AEC6DEC4EC}" type="datetimeFigureOut">
              <a:rPr lang="en-US" smtClean="0"/>
              <a:pPr/>
              <a:t>11/19/10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BE921-3531-DC44-9AF6-CF7140AB173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935AD6-C021-0341-8818-57AEC6DEC4EC}" type="datetimeFigureOut">
              <a:rPr lang="en-US" smtClean="0"/>
              <a:pPr/>
              <a:t>11/19/10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BE921-3531-DC44-9AF6-CF7140AB173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E935AD6-C021-0341-8818-57AEC6DEC4EC}" type="datetimeFigureOut">
              <a:rPr lang="en-US" smtClean="0"/>
              <a:pPr/>
              <a:t>11/19/10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BE921-3531-DC44-9AF6-CF7140AB1732}"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935AD6-C021-0341-8818-57AEC6DEC4EC}" type="datetimeFigureOut">
              <a:rPr lang="en-US" smtClean="0"/>
              <a:pPr/>
              <a:t>11/19/10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2BE921-3531-DC44-9AF6-CF7140AB173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E935AD6-C021-0341-8818-57AEC6DEC4EC}" type="datetimeFigureOut">
              <a:rPr lang="en-US" smtClean="0"/>
              <a:pPr/>
              <a:t>11/19/10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2BE921-3531-DC44-9AF6-CF7140AB1732}"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E935AD6-C021-0341-8818-57AEC6DEC4EC}" type="datetimeFigureOut">
              <a:rPr lang="en-US" smtClean="0"/>
              <a:pPr/>
              <a:t>11/19/10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2BE921-3531-DC44-9AF6-CF7140AB173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935AD6-C021-0341-8818-57AEC6DEC4EC}" type="datetimeFigureOut">
              <a:rPr lang="en-US" smtClean="0"/>
              <a:pPr/>
              <a:t>11/19/10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2BE921-3531-DC44-9AF6-CF7140AB173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935AD6-C021-0341-8818-57AEC6DEC4EC}" type="datetimeFigureOut">
              <a:rPr lang="en-US" smtClean="0"/>
              <a:pPr/>
              <a:t>11/19/10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2BE921-3531-DC44-9AF6-CF7140AB173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2E935AD6-C021-0341-8818-57AEC6DEC4EC}" type="datetimeFigureOut">
              <a:rPr lang="en-US" smtClean="0"/>
              <a:pPr/>
              <a:t>11/19/10</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7E2BE921-3531-DC44-9AF6-CF7140AB173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lstStyle>
          <a:p>
            <a:fld id="{2E935AD6-C021-0341-8818-57AEC6DEC4EC}" type="datetimeFigureOut">
              <a:rPr lang="en-US" smtClean="0"/>
              <a:pPr/>
              <a:t>11/19/10</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lstStyle>
          <a:p>
            <a:fld id="{7E2BE921-3531-DC44-9AF6-CF7140AB173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SPIDER%20NAEVI&amp;MaxResults=50" TargetMode="External"/><Relationship Id="rId3" Type="http://schemas.openxmlformats.org/officeDocument/2006/relationships/hyperlink" Target="http://www.patient.co.uk/DisplayConcepts.asp?WordId=PRIMARY%20BILIARY%20CIRRHOSIS&amp;MaxResults=50"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patient.co.uk/DisplayConcepts.asp?WordId=ABDOMINAL%20ULTRASOUND&amp;MaxResults=50" TargetMode="External"/><Relationship Id="rId4" Type="http://schemas.openxmlformats.org/officeDocument/2006/relationships/hyperlink" Target="http://www.patient.co.uk/DisplayConcepts.asp?WordId=ALPHA%20FETO%20PROTEIN%20LEVEL&amp;MaxResults=50" TargetMode="External"/><Relationship Id="rId1" Type="http://schemas.openxmlformats.org/officeDocument/2006/relationships/slideLayout" Target="../slideLayouts/slideLayout2.xml"/><Relationship Id="rId2" Type="http://schemas.openxmlformats.org/officeDocument/2006/relationships/hyperlink" Target="http://www.patient.co.uk/DisplayConcepts.asp?WordId=PRIMARY%20BILIARY%20CIRRHOSIS&amp;MaxResults=5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ALPHA%20FETO%20PROTEIN%20LEVEL&amp;MaxResults=50"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ALPHA%20FETO%20PROTEIN%20LEVEL&amp;MaxResults=50"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ALPHA%20FETO%20PROTEIN%20LEVEL&amp;MaxResults=50"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ALPHA%20FETO%20PROTEIN%20LEVEL&amp;MaxResults=5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NUCLEAR%20MAGNETIC%20RESONANCE%20IMAGING&amp;MaxResults=50"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NUCLEAR%20MAGNETIC%20RESONANCE%20IMAGING&amp;MaxResults=5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HEPATITIS%20B&amp;MaxResults=50" TargetMode="External"/><Relationship Id="rId3" Type="http://schemas.openxmlformats.org/officeDocument/2006/relationships/hyperlink" Target="http://www.patient.co.uk/DisplayConcepts.asp?WordId=HEPATITIS%20C&amp;MaxResults=5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NUCLEAR%20MAGNETIC%20RESONANCE%20IMAGING&amp;MaxResults=50" TargetMode="External"/><Relationship Id="rId3" Type="http://schemas.openxmlformats.org/officeDocument/2006/relationships/hyperlink" Target="http://www.patient.co.uk/DisplayConcepts.asp?WordId=LIVER%20FUNCTION%20TESTS&amp;MaxResults=50"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LIVER%20FUNCTION%20TESTS&amp;MaxResults=50"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LIVER%20FUNCTION%20TESTS&amp;MaxResults=50"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LIVER%20FUNCTION%20TESTS&amp;MaxResults=50"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LIVER%20FUNCTION%20TESTS&amp;MaxResults=50" TargetMode="External"/><Relationship Id="rId3" Type="http://schemas.openxmlformats.org/officeDocument/2006/relationships/hyperlink" Target="http://www.patient.co.uk/showdoc/40000878/"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showdoc/40000878/"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showdoc/40000878/" TargetMode="External"/><Relationship Id="rId3" Type="http://schemas.openxmlformats.org/officeDocument/2006/relationships/hyperlink" Target="http://www.patient.co.uk/DisplayConcepts.asp?WordId=PORTAL%20VEIN%20THROMBOSIS&amp;MaxResults=50"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PORTAL%20VEIN%20THROMBOSIS&amp;MaxResults=50"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PORTAL%20VEIN%20THROMBOSIS&amp;MaxResults=5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PORTAL%20VEIN%20THROMBOSIS&amp;MaxResults=50" TargetMode="External"/><Relationship Id="rId3" Type="http://schemas.openxmlformats.org/officeDocument/2006/relationships/hyperlink" Target="http://www.patient.co.uk/DisplayConcepts.asp?WordId=ACUTE%20BACTERIAL%20PERITONITIS&amp;MaxResults=5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HEPATITIS%20C&amp;MaxResults=50"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showdoc/40000876/"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showdoc/40000876/" TargetMode="External"/><Relationship Id="rId3" Type="http://schemas.openxmlformats.org/officeDocument/2006/relationships/hyperlink" Target="http://www.patient.co.uk/DisplayConcepts.asp?WordId=LIVER%20TRANSPLANTATION&amp;MaxResults=50"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LIVER%20TRANSPLANTATION&amp;MaxResults=50"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LIVER%20TRANSPLANTATION&amp;MaxResults=50"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LIVER%20TRANSPLANTATION&amp;MaxResults=50"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ABLATION%20THERAPY%20FOR%20ARRYTHMIAS&amp;MaxResults=50"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MICROWAVE%20ABLATION&amp;MaxResults=50"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MICROWAVE%20ABLATION&amp;MaxResults=50"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MICROWAVE%20ABLATION&amp;MaxResults=50" TargetMode="External"/><Relationship Id="rId3" Type="http://schemas.openxmlformats.org/officeDocument/2006/relationships/hyperlink" Target="http://www.patient.co.uk/DisplayConcepts.asp?WordId=SORAFENIB&amp;MaxResults=50"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SORAFENIB&amp;MaxResults=50" TargetMode="External"/><Relationship Id="rId3" Type="http://schemas.openxmlformats.org/officeDocument/2006/relationships/hyperlink" Target="http://www.patient.co.uk/DisplayConcepts.asp?WordId=RETINOIDS&amp;MaxResults=5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patient.co.uk/DisplayConcepts.asp?WordId=CIRRHOSIS%20OF%20THE%20LIVER&amp;MaxResults=50" TargetMode="External"/><Relationship Id="rId4" Type="http://schemas.openxmlformats.org/officeDocument/2006/relationships/hyperlink" Target="http://www.patient.co.uk/DisplayConcepts.asp?WordId=CHRONIC%20HEPATITIS&amp;MaxResults=50" TargetMode="External"/><Relationship Id="rId5" Type="http://schemas.openxmlformats.org/officeDocument/2006/relationships/hyperlink" Target="http://www.patient.co.uk/DisplayConcepts.asp?WordId=HAEMOCHROMATOSIS&amp;MaxResults=50" TargetMode="External"/><Relationship Id="rId6" Type="http://schemas.openxmlformats.org/officeDocument/2006/relationships/hyperlink" Target="http://www.patient.co.uk/DisplayConcepts.asp?WordId=METABOLIC%20SYNDROME%20X&amp;MaxResults=50" TargetMode="External"/><Relationship Id="rId7" Type="http://schemas.openxmlformats.org/officeDocument/2006/relationships/hyperlink" Target="http://www.patient.co.uk/DisplayConcepts.asp?WordId=DIABETES%20MELLITUS&amp;MaxResults=50" TargetMode="External"/><Relationship Id="rId1" Type="http://schemas.openxmlformats.org/officeDocument/2006/relationships/slideLayout" Target="../slideLayouts/slideLayout2.xml"/><Relationship Id="rId2" Type="http://schemas.openxmlformats.org/officeDocument/2006/relationships/hyperlink" Target="http://www.patient.co.uk/DisplayConcepts.asp?WordId=HEPATITIS%20C&amp;MaxResults=50"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RETINOIDS&amp;MaxResults=50"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RETINOIDS&amp;MaxResults=50" TargetMode="External"/><Relationship Id="rId3" Type="http://schemas.openxmlformats.org/officeDocument/2006/relationships/hyperlink" Target="http://www.patient.co.uk/DisplayConcepts.asp?WordId=RIBAVIRIN&amp;MaxResults=50"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showdoc/40002422/"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showdoc/40002422/"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www.patient.co.uk/DisplayConcepts.asp?WordId=HEPATITIS%20B%20IMMUNISATION&amp;MaxResults=50" TargetMode="External"/><Relationship Id="rId4" Type="http://schemas.openxmlformats.org/officeDocument/2006/relationships/hyperlink" Target="http://www.patient.co.uk/DisplayConcepts.asp?WordId=INTERFERON%20ALPHA&amp;MaxResults=50" TargetMode="External"/><Relationship Id="rId1" Type="http://schemas.openxmlformats.org/officeDocument/2006/relationships/slideLayout" Target="../slideLayouts/slideLayout2.xml"/><Relationship Id="rId2" Type="http://schemas.openxmlformats.org/officeDocument/2006/relationships/hyperlink" Target="http://www.patient.co.uk/showdoc/40002422/"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patient.co.uk/DisplayConcepts.asp?WordId=PRIMARY%20SCLEROSING%20CHOLANGITIS%20PSC%20&amp;MaxResults=50" TargetMode="External"/><Relationship Id="rId4" Type="http://schemas.openxmlformats.org/officeDocument/2006/relationships/hyperlink" Target="http://www.patient.co.uk/DisplayConcepts.asp?WordId=ALPHA%201%20ANTITRYPSIN%20DEFICIENCY&amp;MaxResults=50" TargetMode="External"/><Relationship Id="rId5" Type="http://schemas.openxmlformats.org/officeDocument/2006/relationships/hyperlink" Target="http://www.patient.co.uk/DisplayConcepts.asp?WordId=ORAL%20CONTRACEPTIVES&amp;MaxResults=50" TargetMode="External"/><Relationship Id="rId6" Type="http://schemas.openxmlformats.org/officeDocument/2006/relationships/hyperlink" Target="http://www.patient.co.uk/DisplayConcepts.asp?WordId=PORPHYRIA%20CUTANEA%20TARDA&amp;MaxResults=50" TargetMode="External"/><Relationship Id="rId1" Type="http://schemas.openxmlformats.org/officeDocument/2006/relationships/slideLayout" Target="../slideLayouts/slideLayout2.xml"/><Relationship Id="rId2" Type="http://schemas.openxmlformats.org/officeDocument/2006/relationships/hyperlink" Target="http://www.patient.co.uk/DisplayConcepts.asp?WordId=DIABETES%20MELLITUS&amp;MaxResults=5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patient.co.uk/DisplayConcepts.asp?WordId=PORPHYRIA%20CUTANEA%20TARDA&amp;MaxResults=50"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patient.co.uk/DisplayConcepts.asp?WordId=PRURITUS&amp;MaxResults=50" TargetMode="External"/><Relationship Id="rId4" Type="http://schemas.openxmlformats.org/officeDocument/2006/relationships/hyperlink" Target="http://www.patient.co.uk/DisplayConcepts.asp?WordId=SPLENOMEGALY&amp;MaxResults=50" TargetMode="External"/><Relationship Id="rId5" Type="http://schemas.openxmlformats.org/officeDocument/2006/relationships/hyperlink" Target="http://www.patient.co.uk/DisplayConcepts.asp?WordId=RIGHT%20UPPER%20QUADRANT%20ABDOMINAL%20PAIN&amp;MaxResults=50" TargetMode="External"/><Relationship Id="rId1" Type="http://schemas.openxmlformats.org/officeDocument/2006/relationships/slideLayout" Target="../slideLayouts/slideLayout2.xml"/><Relationship Id="rId2" Type="http://schemas.openxmlformats.org/officeDocument/2006/relationships/hyperlink" Target="http://www.patient.co.uk/DisplayConcepts.asp?WordId=PORPHYRIA%20CUTANEA%20TARDA&amp;MaxResults=50"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patient.co.uk/DisplayConcepts.asp?WordId=BLOATING%20SYMPTOM&amp;MaxResults=50" TargetMode="External"/><Relationship Id="rId4" Type="http://schemas.openxmlformats.org/officeDocument/2006/relationships/hyperlink" Target="http://www.patient.co.uk/DisplayConcepts.asp?WordId=ASCITES&amp;MaxResults=50" TargetMode="External"/><Relationship Id="rId5" Type="http://schemas.openxmlformats.org/officeDocument/2006/relationships/hyperlink" Target="http://www.patient.co.uk/DisplayConcepts.asp?WordId=JAUNDICE&amp;MaxResults=50" TargetMode="External"/><Relationship Id="rId6" Type="http://schemas.openxmlformats.org/officeDocument/2006/relationships/hyperlink" Target="http://www.patient.co.uk/DisplayConcepts.asp?WordId=HEPATIC%20ENCEPHALOPATHY&amp;MaxResults=50" TargetMode="External"/><Relationship Id="rId7" Type="http://schemas.openxmlformats.org/officeDocument/2006/relationships/hyperlink" Target="http://www.patient.co.uk/DisplayConcepts.asp?WordId=SPLENOMEGALY&amp;MaxResults=50" TargetMode="External"/><Relationship Id="rId8" Type="http://schemas.openxmlformats.org/officeDocument/2006/relationships/hyperlink" Target="http://www.patient.co.uk/DisplayConcepts.asp?WordId=OESOPHAGEAL%20VARICES&amp;MaxResults=50" TargetMode="External"/><Relationship Id="rId9" Type="http://schemas.openxmlformats.org/officeDocument/2006/relationships/hyperlink" Target="http://www.patient.co.uk/DisplayConcepts.asp?WordId=HEPATOMEGALY&amp;MaxResults=50" TargetMode="External"/><Relationship Id="rId10" Type="http://schemas.openxmlformats.org/officeDocument/2006/relationships/hyperlink" Target="http://www.patient.co.uk/DisplayConcepts.asp?WordId=SPIDER%20NAEVI&amp;MaxResults=50" TargetMode="External"/><Relationship Id="rId1" Type="http://schemas.openxmlformats.org/officeDocument/2006/relationships/slideLayout" Target="../slideLayouts/slideLayout2.xml"/><Relationship Id="rId2" Type="http://schemas.openxmlformats.org/officeDocument/2006/relationships/hyperlink" Target="http://www.patient.co.uk/DisplayConcepts.asp?WordId=RIGHT%20UPPER%20QUADRANT%20ABDOMINAL%20PAIN&amp;MaxResults=50"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tient.co.uk/DisplayConcepts.asp?WordId=SPIDER%20NAEVI&amp;MaxResults=50"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b="1" kern="1200" dirty="0" err="1" smtClean="0">
                <a:solidFill>
                  <a:schemeClr val="tx1"/>
                </a:solidFill>
                <a:latin typeface="+mj-lt"/>
                <a:ea typeface="+mj-ea"/>
                <a:cs typeface="+mj-cs"/>
              </a:rPr>
              <a:t>Hepatocellular</a:t>
            </a:r>
            <a:r>
              <a:rPr lang="en-US" sz="4400" b="1" kern="1200" dirty="0" smtClean="0">
                <a:solidFill>
                  <a:schemeClr val="tx1"/>
                </a:solidFill>
                <a:latin typeface="+mj-lt"/>
                <a:ea typeface="+mj-ea"/>
                <a:cs typeface="+mj-cs"/>
              </a:rPr>
              <a:t> Carcinoma</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kern="1200" baseline="0" dirty="0" smtClean="0">
                <a:solidFill>
                  <a:schemeClr val="tx1"/>
                </a:solidFill>
                <a:latin typeface="+mj-lt"/>
                <a:ea typeface="+mj-ea"/>
                <a:cs typeface="+mj-cs"/>
                <a:hlinkClick r:id="rId2"/>
              </a:rPr>
              <a:t>1Who should be screened for hepatocellular carcinoma?</a:t>
            </a:r>
            <a:endParaRPr lang="en-US" dirty="0"/>
          </a:p>
        </p:txBody>
      </p:sp>
      <p:sp>
        <p:nvSpPr>
          <p:cNvPr id="3" name="Content Placeholder 2"/>
          <p:cNvSpPr>
            <a:spLocks noGrp="1"/>
          </p:cNvSpPr>
          <p:nvPr>
            <p:ph idx="1"/>
          </p:nvPr>
        </p:nvSpPr>
        <p:spPr/>
        <p:txBody>
          <a:bodyPr>
            <a:normAutofit fontScale="92500" lnSpcReduction="20000"/>
          </a:bodyPr>
          <a:lstStyle/>
          <a:p>
            <a:pPr lvl="0"/>
            <a:r>
              <a:rPr lang="en-US" sz="4400" b="1" kern="1200" baseline="0" dirty="0" smtClean="0">
                <a:solidFill>
                  <a:schemeClr val="tx1"/>
                </a:solidFill>
                <a:latin typeface="+mj-lt"/>
                <a:ea typeface="+mj-ea"/>
                <a:cs typeface="+mj-cs"/>
                <a:hlinkClick r:id="rId2"/>
              </a:rPr>
              <a:t>cirrhosis &lt; hepatitis B or C , or due to genetic haemochromatosis.</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2"/>
              </a:rPr>
              <a:t>alcohol-related cirrhosis </a:t>
            </a:r>
          </a:p>
          <a:p>
            <a:pPr lvl="0"/>
            <a:r>
              <a:rPr lang="en-US" sz="4400" b="1" kern="1200" baseline="0" dirty="0" smtClean="0">
                <a:solidFill>
                  <a:schemeClr val="tx1"/>
                </a:solidFill>
                <a:latin typeface="+mj-lt"/>
                <a:ea typeface="+mj-ea"/>
                <a:cs typeface="+mj-cs"/>
                <a:hlinkClick r:id="rId2"/>
              </a:rPr>
              <a:t> cirrhosis </a:t>
            </a:r>
            <a:r>
              <a:rPr lang="en-US" sz="4400" b="1" kern="1200" baseline="0" dirty="0" smtClean="0">
                <a:solidFill>
                  <a:schemeClr val="tx1"/>
                </a:solidFill>
                <a:latin typeface="+mj-lt"/>
                <a:ea typeface="+mj-ea"/>
                <a:cs typeface="+mj-cs"/>
              </a:rPr>
              <a:t>&lt;</a:t>
            </a:r>
            <a:r>
              <a:rPr lang="en-US" sz="4400" b="1" kern="1200" baseline="0" dirty="0" smtClean="0">
                <a:solidFill>
                  <a:schemeClr val="tx1"/>
                </a:solidFill>
                <a:latin typeface="+mj-lt"/>
                <a:ea typeface="+mj-ea"/>
                <a:cs typeface="+mj-cs"/>
                <a:hlinkClick r:id="rId3"/>
              </a:rPr>
              <a:t>primary biliary cirrhosis (the risk of women developing HCC is low).</a:t>
            </a:r>
          </a:p>
          <a:p>
            <a:pPr lvl="0"/>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kern="1200" baseline="0" dirty="0" smtClean="0">
                <a:solidFill>
                  <a:schemeClr val="tx1"/>
                </a:solidFill>
                <a:latin typeface="+mj-lt"/>
                <a:ea typeface="+mj-ea"/>
                <a:cs typeface="+mj-cs"/>
                <a:hlinkClick r:id="rId2"/>
              </a:rPr>
              <a:t>Six-monthly screening with </a:t>
            </a:r>
            <a:r>
              <a:rPr lang="en-US" sz="4400" b="1" kern="1200" baseline="0" dirty="0" smtClean="0">
                <a:solidFill>
                  <a:schemeClr val="tx1"/>
                </a:solidFill>
                <a:latin typeface="+mj-lt"/>
                <a:ea typeface="+mj-ea"/>
                <a:cs typeface="+mj-cs"/>
                <a:hlinkClick r:id="rId3"/>
              </a:rPr>
              <a:t>abdominal ultrasound and </a:t>
            </a:r>
            <a:r>
              <a:rPr lang="en-US" sz="4400" b="1" kern="1200" baseline="0" dirty="0" smtClean="0">
                <a:solidFill>
                  <a:schemeClr val="tx1"/>
                </a:solidFill>
                <a:latin typeface="+mj-lt"/>
                <a:ea typeface="+mj-ea"/>
                <a:cs typeface="+mj-cs"/>
                <a:hlinkClick r:id="rId4"/>
              </a:rPr>
              <a:t>alpha-fetoprotein (AFP) was suggested. </a:t>
            </a:r>
            <a:endParaRPr lang="en-US" dirty="0"/>
          </a:p>
        </p:txBody>
      </p:sp>
      <p:sp>
        <p:nvSpPr>
          <p:cNvPr id="3" name="Content Placeholder 2"/>
          <p:cNvSpPr>
            <a:spLocks noGrp="1"/>
          </p:cNvSpPr>
          <p:nvPr>
            <p:ph idx="1"/>
          </p:nvPr>
        </p:nvSpPr>
        <p:spPr/>
        <p:txBody>
          <a:bodyPr>
            <a:normAutofit/>
          </a:bodyPr>
          <a:lstStyle/>
          <a:p>
            <a:pPr lvl="0"/>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kern="1200" baseline="0" dirty="0" smtClean="0">
                <a:solidFill>
                  <a:schemeClr val="tx1"/>
                </a:solidFill>
                <a:latin typeface="+mj-lt"/>
                <a:ea typeface="+mj-ea"/>
                <a:cs typeface="+mj-cs"/>
                <a:hlinkClick r:id="rId2"/>
              </a:rPr>
              <a:t>Screening tests for hepatocellular carcinoma</a:t>
            </a:r>
            <a:endParaRPr lang="en-US" dirty="0"/>
          </a:p>
        </p:txBody>
      </p:sp>
      <p:sp>
        <p:nvSpPr>
          <p:cNvPr id="3" name="Content Placeholder 2"/>
          <p:cNvSpPr>
            <a:spLocks noGrp="1"/>
          </p:cNvSpPr>
          <p:nvPr>
            <p:ph idx="1"/>
          </p:nvPr>
        </p:nvSpPr>
        <p:spPr/>
        <p:txBody>
          <a:bodyPr>
            <a:normAutofit/>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kern="1200" baseline="0" dirty="0" smtClean="0">
                <a:solidFill>
                  <a:schemeClr val="tx1"/>
                </a:solidFill>
                <a:latin typeface="+mj-lt"/>
                <a:ea typeface="+mj-ea"/>
                <a:cs typeface="+mj-cs"/>
                <a:hlinkClick r:id="rId2"/>
              </a:rPr>
              <a:t>The efficacy and cost-effectiveness of screening programmes for at-risk patients is unclear.</a:t>
            </a:r>
            <a:endParaRPr lang="en-US" dirty="0"/>
          </a:p>
        </p:txBody>
      </p:sp>
      <p:sp>
        <p:nvSpPr>
          <p:cNvPr id="3" name="Content Placeholder 2"/>
          <p:cNvSpPr>
            <a:spLocks noGrp="1"/>
          </p:cNvSpPr>
          <p:nvPr>
            <p:ph idx="1"/>
          </p:nvPr>
        </p:nvSpPr>
        <p:spPr>
          <a:xfrm>
            <a:off x="914400" y="4191000"/>
            <a:ext cx="7772400" cy="2164560"/>
          </a:xfrm>
        </p:spPr>
        <p:txBody>
          <a:bodyPr>
            <a:normAutofit fontScale="92500"/>
          </a:bodyPr>
          <a:lstStyle/>
          <a:p>
            <a:pPr lvl="0"/>
            <a:r>
              <a:rPr lang="en-US" sz="4400" b="1" kern="1200" baseline="0" dirty="0" smtClean="0">
                <a:solidFill>
                  <a:schemeClr val="tx1"/>
                </a:solidFill>
                <a:latin typeface="+mj-lt"/>
                <a:ea typeface="+mj-ea"/>
                <a:cs typeface="+mj-cs"/>
                <a:hlinkClick r:id="rId2"/>
              </a:rPr>
              <a:t>Note: lack </a:t>
            </a:r>
            <a:r>
              <a:rPr lang="en-US" sz="4400" b="1" kern="1200" baseline="0" dirty="0" smtClean="0">
                <a:solidFill>
                  <a:schemeClr val="tx1"/>
                </a:solidFill>
                <a:latin typeface="+mj-lt"/>
                <a:ea typeface="+mj-ea"/>
                <a:cs typeface="+mj-cs"/>
                <a:hlinkClick r:id="rId2"/>
              </a:rPr>
              <a:t>of curative treatment options in all patients with cirrhosis. </a:t>
            </a:r>
            <a:endParaRPr lang="en-US" sz="4400" b="1" kern="1200" baseline="0" dirty="0" smtClean="0">
              <a:solidFill>
                <a:schemeClr val="tx1"/>
              </a:solidFill>
              <a:latin typeface="+mj-lt"/>
              <a:ea typeface="+mj-ea"/>
              <a:cs typeface="+mj-cs"/>
            </a:endParaRPr>
          </a:p>
          <a:p>
            <a:pPr lvl="1"/>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kern="1200" baseline="0" dirty="0" smtClean="0">
                <a:solidFill>
                  <a:schemeClr val="tx1"/>
                </a:solidFill>
                <a:latin typeface="+mj-lt"/>
                <a:ea typeface="+mj-ea"/>
                <a:cs typeface="+mj-cs"/>
                <a:hlinkClick r:id="rId2"/>
              </a:rPr>
              <a:t>1Possible screening tests include:</a:t>
            </a:r>
            <a:endParaRPr lang="en-US" dirty="0"/>
          </a:p>
        </p:txBody>
      </p:sp>
      <p:sp>
        <p:nvSpPr>
          <p:cNvPr id="3" name="Content Placeholder 2"/>
          <p:cNvSpPr>
            <a:spLocks noGrp="1"/>
          </p:cNvSpPr>
          <p:nvPr>
            <p:ph idx="1"/>
          </p:nvPr>
        </p:nvSpPr>
        <p:spPr>
          <a:xfrm>
            <a:off x="609600" y="1783560"/>
            <a:ext cx="8534400" cy="5074440"/>
          </a:xfrm>
        </p:spPr>
        <p:txBody>
          <a:bodyPr>
            <a:normAutofit fontScale="85000" lnSpcReduction="10000"/>
          </a:bodyPr>
          <a:lstStyle/>
          <a:p>
            <a:pPr lvl="0"/>
            <a:r>
              <a:rPr lang="en-US" sz="4400" b="1" kern="1200" baseline="0" dirty="0" smtClean="0">
                <a:solidFill>
                  <a:schemeClr val="tx1"/>
                </a:solidFill>
                <a:latin typeface="+mj-lt"/>
                <a:ea typeface="+mj-ea"/>
                <a:cs typeface="+mj-cs"/>
                <a:hlinkClick r:id="rId2"/>
              </a:rPr>
              <a:t>AFP</a:t>
            </a:r>
          </a:p>
          <a:p>
            <a:pPr lvl="1"/>
            <a:r>
              <a:rPr lang="en-US" sz="4000" b="1" kern="1200" baseline="0" dirty="0" smtClean="0">
                <a:solidFill>
                  <a:schemeClr val="tx1"/>
                </a:solidFill>
                <a:latin typeface="+mj-lt"/>
                <a:ea typeface="+mj-ea"/>
                <a:cs typeface="+mj-cs"/>
                <a:hlinkClick r:id="rId2"/>
              </a:rPr>
              <a:t>N= 10</a:t>
            </a:r>
            <a:r>
              <a:rPr lang="en-US" sz="4000" b="1" kern="1200" baseline="0" dirty="0" smtClean="0">
                <a:solidFill>
                  <a:schemeClr val="tx1"/>
                </a:solidFill>
                <a:latin typeface="+mj-lt"/>
                <a:ea typeface="+mj-ea"/>
                <a:cs typeface="+mj-cs"/>
                <a:hlinkClick r:id="rId2"/>
              </a:rPr>
              <a:t>-20 ng/ml.</a:t>
            </a:r>
            <a:endParaRPr lang="en-US" sz="4000" b="1" kern="1200" baseline="0" dirty="0" smtClean="0">
              <a:solidFill>
                <a:schemeClr val="tx1"/>
              </a:solidFill>
              <a:latin typeface="+mj-lt"/>
              <a:ea typeface="+mj-ea"/>
              <a:cs typeface="+mj-cs"/>
              <a:hlinkClick r:id="rId2"/>
            </a:endParaRPr>
          </a:p>
          <a:p>
            <a:pPr lvl="1"/>
            <a:r>
              <a:rPr lang="en-US" sz="4000" b="1" kern="1200" baseline="0" dirty="0" smtClean="0">
                <a:solidFill>
                  <a:schemeClr val="tx1"/>
                </a:solidFill>
                <a:latin typeface="+mj-lt"/>
                <a:ea typeface="+mj-ea"/>
                <a:cs typeface="+mj-cs"/>
                <a:hlinkClick r:id="rId2"/>
              </a:rPr>
              <a:t>&gt;</a:t>
            </a:r>
            <a:r>
              <a:rPr lang="en-US" sz="4000" b="1" kern="1200" baseline="0" dirty="0" smtClean="0">
                <a:solidFill>
                  <a:schemeClr val="tx1"/>
                </a:solidFill>
                <a:latin typeface="+mj-lt"/>
                <a:ea typeface="+mj-ea"/>
                <a:cs typeface="+mj-cs"/>
                <a:hlinkClick r:id="rId2"/>
              </a:rPr>
              <a:t>400 ng/ml</a:t>
            </a:r>
            <a:r>
              <a:rPr lang="en-US" sz="4000" b="1" kern="1200" baseline="0" dirty="0" smtClean="0">
                <a:solidFill>
                  <a:schemeClr val="tx1"/>
                </a:solidFill>
                <a:latin typeface="+mj-lt"/>
                <a:ea typeface="+mj-ea"/>
                <a:cs typeface="+mj-cs"/>
                <a:hlinkClick r:id="rId2"/>
              </a:rPr>
              <a:t> -</a:t>
            </a:r>
          </a:p>
          <a:p>
            <a:pPr lvl="2"/>
            <a:r>
              <a:rPr lang="en-US" sz="3600" b="1" kern="1200" baseline="0" dirty="0" smtClean="0">
                <a:solidFill>
                  <a:schemeClr val="tx1"/>
                </a:solidFill>
                <a:latin typeface="+mj-lt"/>
                <a:ea typeface="+mj-ea"/>
                <a:cs typeface="+mj-cs"/>
                <a:hlinkClick r:id="rId2"/>
              </a:rPr>
              <a:t>CAVEATS on AFP</a:t>
            </a:r>
          </a:p>
          <a:p>
            <a:pPr lvl="3"/>
            <a:r>
              <a:rPr lang="en-US" sz="3200" b="1" kern="1200" baseline="0" dirty="0" smtClean="0">
                <a:solidFill>
                  <a:schemeClr val="tx1"/>
                </a:solidFill>
                <a:latin typeface="+mj-lt"/>
                <a:ea typeface="+mj-ea"/>
                <a:cs typeface="+mj-cs"/>
                <a:hlinkClick r:id="rId2"/>
              </a:rPr>
              <a:t>2/3of </a:t>
            </a:r>
            <a:r>
              <a:rPr lang="en-US" sz="3200" b="1" kern="1200" baseline="0" dirty="0" smtClean="0">
                <a:solidFill>
                  <a:schemeClr val="tx1"/>
                </a:solidFill>
                <a:latin typeface="+mj-lt"/>
                <a:ea typeface="+mj-ea"/>
                <a:cs typeface="+mj-cs"/>
                <a:hlinkClick r:id="rId2"/>
              </a:rPr>
              <a:t>HCC &lt;4 cm have AFP levels &lt;200 ng/ml</a:t>
            </a:r>
            <a:endParaRPr lang="en-US" sz="3200" b="1" kern="1200" baseline="0" dirty="0" smtClean="0">
              <a:solidFill>
                <a:schemeClr val="tx1"/>
              </a:solidFill>
              <a:latin typeface="+mj-lt"/>
              <a:ea typeface="+mj-ea"/>
              <a:cs typeface="+mj-cs"/>
              <a:hlinkClick r:id="rId2"/>
            </a:endParaRPr>
          </a:p>
          <a:p>
            <a:pPr lvl="3"/>
            <a:r>
              <a:rPr lang="en-US" sz="3200" b="1" kern="1200" baseline="0" dirty="0" smtClean="0">
                <a:solidFill>
                  <a:schemeClr val="tx1"/>
                </a:solidFill>
                <a:latin typeface="+mj-lt"/>
                <a:ea typeface="+mj-ea"/>
                <a:cs typeface="+mj-cs"/>
                <a:hlinkClick r:id="rId2"/>
              </a:rPr>
              <a:t>Up </a:t>
            </a:r>
            <a:r>
              <a:rPr lang="en-US" sz="3200" b="1" kern="1200" baseline="0" dirty="0" smtClean="0">
                <a:solidFill>
                  <a:schemeClr val="tx1"/>
                </a:solidFill>
                <a:latin typeface="+mj-lt"/>
                <a:ea typeface="+mj-ea"/>
                <a:cs typeface="+mj-cs"/>
                <a:hlinkClick r:id="rId2"/>
              </a:rPr>
              <a:t>to 20% of HCC do not produce AFP.</a:t>
            </a:r>
            <a:endParaRPr lang="en-US" sz="3200" b="1" kern="1200" baseline="0" dirty="0" smtClean="0">
              <a:solidFill>
                <a:schemeClr val="tx1"/>
              </a:solidFill>
              <a:latin typeface="+mj-lt"/>
              <a:ea typeface="+mj-ea"/>
              <a:cs typeface="+mj-cs"/>
              <a:hlinkClick r:id="rId2"/>
            </a:endParaRPr>
          </a:p>
          <a:p>
            <a:pPr lvl="4"/>
            <a:r>
              <a:rPr lang="en-US" sz="3200" b="1" kern="1200" baseline="0" dirty="0" smtClean="0">
                <a:solidFill>
                  <a:schemeClr val="tx1"/>
                </a:solidFill>
                <a:latin typeface="+mj-lt"/>
                <a:ea typeface="+mj-ea"/>
                <a:cs typeface="+mj-cs"/>
                <a:hlinkClick r:id="rId2"/>
              </a:rPr>
              <a:t>F(+)  High </a:t>
            </a:r>
            <a:r>
              <a:rPr lang="en-US" sz="3200" b="1" kern="1200" baseline="0" dirty="0" smtClean="0">
                <a:solidFill>
                  <a:schemeClr val="tx1"/>
                </a:solidFill>
                <a:latin typeface="+mj-lt"/>
                <a:ea typeface="+mj-ea"/>
                <a:cs typeface="+mj-cs"/>
                <a:hlinkClick r:id="rId2"/>
              </a:rPr>
              <a:t>levels of AFP may be seen in regenerating nodules in viral cirrhosis</a:t>
            </a:r>
            <a:r>
              <a:rPr lang="en-US" sz="3200" b="1" kern="1200" baseline="0" dirty="0" smtClean="0">
                <a:solidFill>
                  <a:schemeClr val="tx1"/>
                </a:solidFill>
                <a:latin typeface="+mj-lt"/>
                <a:ea typeface="+mj-ea"/>
                <a:cs typeface="+mj-cs"/>
                <a:hlinkClick r:id="rId2"/>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4400" b="1" kern="1200" baseline="0" dirty="0" smtClean="0">
                <a:solidFill>
                  <a:schemeClr val="tx1"/>
                </a:solidFill>
                <a:latin typeface="+mj-lt"/>
                <a:ea typeface="+mj-ea"/>
                <a:cs typeface="+mj-cs"/>
                <a:hlinkClick r:id="rId2"/>
              </a:rPr>
              <a:t>ImagingUltrasound scan (USS)</a:t>
            </a:r>
            <a:endParaRPr lang="en-US" dirty="0"/>
          </a:p>
        </p:txBody>
      </p:sp>
      <p:sp>
        <p:nvSpPr>
          <p:cNvPr id="3" name="Content Placeholder 2"/>
          <p:cNvSpPr>
            <a:spLocks noGrp="1"/>
          </p:cNvSpPr>
          <p:nvPr>
            <p:ph idx="1"/>
          </p:nvPr>
        </p:nvSpPr>
        <p:spPr/>
        <p:txBody>
          <a:bodyPr>
            <a:normAutofit lnSpcReduction="10000"/>
          </a:bodyPr>
          <a:lstStyle/>
          <a:p>
            <a:pPr lvl="1"/>
            <a:r>
              <a:rPr lang="en-US" sz="4000" b="1" kern="1200" baseline="0" dirty="0" smtClean="0">
                <a:solidFill>
                  <a:schemeClr val="tx1"/>
                </a:solidFill>
                <a:latin typeface="+mj-lt"/>
                <a:ea typeface="+mj-ea"/>
                <a:cs typeface="+mj-cs"/>
                <a:hlinkClick r:id="rId2"/>
              </a:rPr>
              <a:t> can detect large lesions ;</a:t>
            </a:r>
          </a:p>
          <a:p>
            <a:pPr lvl="1"/>
            <a:r>
              <a:rPr lang="en-US" sz="4000" b="1" kern="1200" baseline="0" dirty="0" smtClean="0">
                <a:solidFill>
                  <a:schemeClr val="tx1"/>
                </a:solidFill>
                <a:latin typeface="+mj-lt"/>
                <a:ea typeface="+mj-ea"/>
                <a:cs typeface="+mj-cs"/>
                <a:hlinkClick r:id="rId2"/>
              </a:rPr>
              <a:t>less reliable for small lesions ;</a:t>
            </a:r>
          </a:p>
          <a:p>
            <a:pPr lvl="1"/>
            <a:r>
              <a:rPr lang="en-US" sz="4000" b="1" kern="1200" baseline="0" dirty="0" smtClean="0">
                <a:solidFill>
                  <a:schemeClr val="tx1"/>
                </a:solidFill>
                <a:latin typeface="+mj-lt"/>
                <a:ea typeface="+mj-ea"/>
                <a:cs typeface="+mj-cs"/>
                <a:hlinkClick r:id="rId2"/>
              </a:rPr>
              <a:t> is user-dependent.</a:t>
            </a:r>
          </a:p>
          <a:p>
            <a:pPr lvl="1"/>
            <a:r>
              <a:rPr lang="en-US" sz="4000" b="1" i="1" u="sng" kern="1200" baseline="0" dirty="0" smtClean="0">
                <a:solidFill>
                  <a:schemeClr val="tx1"/>
                </a:solidFill>
                <a:latin typeface="+mj-lt"/>
                <a:ea typeface="+mj-ea"/>
                <a:cs typeface="+mj-cs"/>
                <a:hlinkClick r:id="rId2"/>
              </a:rPr>
              <a:t>USS +AFP measurements - better  screening tool.	</a:t>
            </a:r>
          </a:p>
          <a:p>
            <a:pPr lvl="1">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kern="1200" baseline="0" dirty="0" smtClean="0">
                <a:solidFill>
                  <a:schemeClr val="tx1"/>
                </a:solidFill>
                <a:latin typeface="+mj-lt"/>
                <a:ea typeface="+mj-ea"/>
                <a:cs typeface="+mj-cs"/>
              </a:rPr>
              <a:t>Diagnostic tests for </a:t>
            </a:r>
            <a:r>
              <a:rPr lang="en-US" sz="4400" b="1" kern="1200" baseline="0" dirty="0" err="1" smtClean="0">
                <a:solidFill>
                  <a:schemeClr val="tx1"/>
                </a:solidFill>
                <a:latin typeface="+mj-lt"/>
                <a:ea typeface="+mj-ea"/>
                <a:cs typeface="+mj-cs"/>
              </a:rPr>
              <a:t>hepatocellular</a:t>
            </a:r>
            <a:r>
              <a:rPr lang="en-US" sz="4400" b="1" kern="1200" baseline="0" dirty="0" smtClean="0">
                <a:solidFill>
                  <a:schemeClr val="tx1"/>
                </a:solidFill>
                <a:latin typeface="+mj-lt"/>
                <a:ea typeface="+mj-ea"/>
                <a:cs typeface="+mj-cs"/>
              </a:rPr>
              <a:t> carcinoma</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smtClean="0"/>
          </a:p>
          <a:p>
            <a:pPr lvl="0"/>
            <a:r>
              <a:rPr lang="en-US" sz="4400" b="1" kern="1200" baseline="0" dirty="0" smtClean="0">
                <a:solidFill>
                  <a:schemeClr val="tx1"/>
                </a:solidFill>
                <a:latin typeface="+mj-lt"/>
                <a:ea typeface="+mj-ea"/>
                <a:cs typeface="+mj-cs"/>
              </a:rPr>
              <a:t>A focal liver lesion in</a:t>
            </a:r>
            <a:r>
              <a:rPr lang="en-US" sz="4400" b="1" kern="1200" baseline="0" dirty="0" smtClean="0">
                <a:solidFill>
                  <a:schemeClr val="tx1"/>
                </a:solidFill>
                <a:latin typeface="+mj-lt"/>
                <a:ea typeface="+mj-ea"/>
                <a:cs typeface="+mj-cs"/>
              </a:rPr>
              <a:t> cirrhosis - </a:t>
            </a:r>
            <a:r>
              <a:rPr lang="en-US" sz="4400" b="1" kern="1200" baseline="0" dirty="0" smtClean="0">
                <a:solidFill>
                  <a:schemeClr val="tx1"/>
                </a:solidFill>
                <a:latin typeface="+mj-lt"/>
                <a:ea typeface="+mj-ea"/>
                <a:cs typeface="+mj-cs"/>
              </a:rPr>
              <a:t>highly</a:t>
            </a:r>
            <a:r>
              <a:rPr lang="en-US" sz="4400" b="1" kern="1200" baseline="0" dirty="0" smtClean="0">
                <a:solidFill>
                  <a:schemeClr val="tx1"/>
                </a:solidFill>
                <a:latin typeface="+mj-lt"/>
                <a:ea typeface="+mj-ea"/>
                <a:cs typeface="+mj-cs"/>
              </a:rPr>
              <a:t> likely HCC</a:t>
            </a:r>
          </a:p>
          <a:p>
            <a:pPr lvl="0"/>
            <a:r>
              <a:rPr lang="en-US" sz="4400" b="1" kern="1200" baseline="0" dirty="0" smtClean="0">
                <a:solidFill>
                  <a:schemeClr val="tx1"/>
                </a:solidFill>
                <a:latin typeface="+mj-lt"/>
                <a:ea typeface="+mj-ea"/>
                <a:cs typeface="+mj-cs"/>
              </a:rPr>
              <a:t>If a &gt;2 cm mass</a:t>
            </a:r>
            <a:r>
              <a:rPr lang="en-US" sz="4400" b="1" kern="1200" baseline="0" dirty="0" smtClean="0">
                <a:solidFill>
                  <a:schemeClr val="tx1"/>
                </a:solidFill>
                <a:latin typeface="+mj-lt"/>
                <a:ea typeface="+mj-ea"/>
                <a:cs typeface="+mj-cs"/>
              </a:rPr>
              <a:t> + </a:t>
            </a:r>
            <a:r>
              <a:rPr lang="en-US" sz="4400" b="1" kern="1200" baseline="0" dirty="0" err="1" smtClean="0">
                <a:solidFill>
                  <a:schemeClr val="tx1"/>
                </a:solidFill>
                <a:latin typeface="+mj-lt"/>
                <a:ea typeface="+mj-ea"/>
                <a:cs typeface="+mj-cs"/>
              </a:rPr>
              <a:t>Elev</a:t>
            </a:r>
            <a:r>
              <a:rPr lang="en-US" sz="4400" b="1" kern="1200" baseline="0" dirty="0" smtClean="0">
                <a:solidFill>
                  <a:schemeClr val="tx1"/>
                </a:solidFill>
                <a:latin typeface="+mj-lt"/>
                <a:ea typeface="+mj-ea"/>
                <a:cs typeface="+mj-cs"/>
              </a:rPr>
              <a:t> </a:t>
            </a:r>
            <a:r>
              <a:rPr lang="en-US" sz="4400" b="1" kern="1200" baseline="0" dirty="0" smtClean="0">
                <a:solidFill>
                  <a:schemeClr val="tx1"/>
                </a:solidFill>
                <a:latin typeface="+mj-lt"/>
                <a:ea typeface="+mj-ea"/>
                <a:cs typeface="+mj-cs"/>
              </a:rPr>
              <a:t>AFP</a:t>
            </a:r>
            <a:r>
              <a:rPr lang="en-US" sz="4400" b="1" kern="1200" baseline="0" dirty="0" smtClean="0">
                <a:solidFill>
                  <a:schemeClr val="tx1"/>
                </a:solidFill>
                <a:latin typeface="+mj-lt"/>
                <a:ea typeface="+mj-ea"/>
                <a:cs typeface="+mj-cs"/>
              </a:rPr>
              <a:t> </a:t>
            </a:r>
            <a:r>
              <a:rPr lang="en-US" sz="4400" b="1" kern="1200" baseline="0" dirty="0" err="1" smtClean="0">
                <a:solidFill>
                  <a:schemeClr val="tx1"/>
                </a:solidFill>
                <a:latin typeface="+mj-lt"/>
                <a:ea typeface="+mj-ea"/>
                <a:cs typeface="+mj-cs"/>
                <a:sym typeface="Wingdings"/>
              </a:rPr>
              <a:t></a:t>
            </a:r>
            <a:r>
              <a:rPr lang="en-US" sz="4400" b="1" kern="1200" baseline="0" dirty="0" smtClean="0">
                <a:solidFill>
                  <a:schemeClr val="tx1"/>
                </a:solidFill>
                <a:latin typeface="+mj-lt"/>
                <a:ea typeface="+mj-ea"/>
                <a:cs typeface="+mj-cs"/>
                <a:sym typeface="Wingdings"/>
              </a:rPr>
              <a:t> </a:t>
            </a:r>
            <a:r>
              <a:rPr lang="en-US" sz="4400" b="1" kern="1200" baseline="0" dirty="0" smtClean="0">
                <a:solidFill>
                  <a:schemeClr val="tx1"/>
                </a:solidFill>
                <a:latin typeface="+mj-lt"/>
                <a:ea typeface="+mj-ea"/>
                <a:cs typeface="+mj-cs"/>
              </a:rPr>
              <a:t>diagnostic</a:t>
            </a:r>
            <a:r>
              <a:rPr lang="en-US" sz="4400" b="1" kern="1200" baseline="0" smtClean="0">
                <a:solidFill>
                  <a:schemeClr val="tx1"/>
                </a:solidFill>
                <a:latin typeface="+mj-lt"/>
                <a:ea typeface="+mj-ea"/>
                <a:cs typeface="+mj-cs"/>
              </a:rPr>
              <a:t>.</a:t>
            </a:r>
            <a:r>
              <a:rPr lang="en-US" sz="4400" b="1" kern="1200" baseline="0" smtClean="0">
                <a:solidFill>
                  <a:schemeClr val="tx1"/>
                </a:solidFill>
                <a:latin typeface="+mj-lt"/>
                <a:ea typeface="+mj-ea"/>
                <a:cs typeface="+mj-cs"/>
              </a:rPr>
              <a:t> </a:t>
            </a:r>
            <a:endParaRPr lang="en-US" sz="4400" b="1" kern="1200" baseline="0" dirty="0" smtClean="0">
              <a:solidFill>
                <a:schemeClr val="tx1"/>
              </a:solidFill>
              <a:latin typeface="+mj-lt"/>
              <a:ea typeface="+mj-ea"/>
              <a:cs typeface="+mj-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4000" b="1" kern="1200" baseline="0" dirty="0" smtClean="0">
                <a:solidFill>
                  <a:schemeClr val="tx1"/>
                </a:solidFill>
                <a:latin typeface="+mj-lt"/>
                <a:ea typeface="+mj-ea"/>
                <a:cs typeface="+mj-cs"/>
              </a:rPr>
              <a:t>Further investigation is only needed to determine the best treatment.3 CT of the liver can look for local spread and CT of the thorax can look for metastases.3</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4400" b="1" kern="1200" baseline="0" dirty="0" smtClean="0">
                <a:solidFill>
                  <a:schemeClr val="tx1"/>
                </a:solidFill>
                <a:latin typeface="+mj-lt"/>
                <a:ea typeface="+mj-ea"/>
                <a:cs typeface="+mj-cs"/>
                <a:hlinkClick r:id="rId2"/>
              </a:rPr>
              <a:t>MRI scanning with contrast or angiography with lipiodol injection with follow-up CT may also be used in assessment.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kern="1200" baseline="0" dirty="0" smtClean="0">
                <a:solidFill>
                  <a:schemeClr val="tx1"/>
                </a:solidFill>
                <a:latin typeface="+mj-lt"/>
                <a:ea typeface="+mj-ea"/>
                <a:cs typeface="+mj-cs"/>
                <a:hlinkClick r:id="rId2"/>
              </a:rPr>
              <a:t>Some sources state that seeding of tumour in the needle tract occurs in 1-3% of cases.</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kern="1200" dirty="0" smtClean="0">
                <a:solidFill>
                  <a:schemeClr val="tx1"/>
                </a:solidFill>
                <a:latin typeface="+mj-lt"/>
                <a:ea typeface="+mj-ea"/>
                <a:cs typeface="+mj-cs"/>
              </a:rPr>
              <a:t>Epidemiology</a:t>
            </a:r>
            <a:endParaRPr lang="en-US" dirty="0"/>
          </a:p>
        </p:txBody>
      </p:sp>
      <p:sp>
        <p:nvSpPr>
          <p:cNvPr id="3" name="Content Placeholder 2"/>
          <p:cNvSpPr>
            <a:spLocks noGrp="1"/>
          </p:cNvSpPr>
          <p:nvPr>
            <p:ph idx="1"/>
          </p:nvPr>
        </p:nvSpPr>
        <p:spPr/>
        <p:txBody>
          <a:bodyPr>
            <a:normAutofit fontScale="70000" lnSpcReduction="20000"/>
          </a:bodyPr>
          <a:lstStyle/>
          <a:p>
            <a:pPr lvl="0"/>
            <a:r>
              <a:rPr lang="en-US" sz="4400" b="1" kern="1200" dirty="0" err="1" smtClean="0">
                <a:solidFill>
                  <a:schemeClr val="tx1"/>
                </a:solidFill>
                <a:latin typeface="+mj-lt"/>
                <a:ea typeface="+mj-ea"/>
                <a:cs typeface="+mj-cs"/>
              </a:rPr>
              <a:t>Hepatocellular</a:t>
            </a:r>
            <a:r>
              <a:rPr lang="en-US" sz="4400" b="1" kern="1200" dirty="0" smtClean="0">
                <a:solidFill>
                  <a:schemeClr val="tx1"/>
                </a:solidFill>
                <a:latin typeface="+mj-lt"/>
                <a:ea typeface="+mj-ea"/>
                <a:cs typeface="+mj-cs"/>
              </a:rPr>
              <a:t> carcinoma (HCC) is the most common type of primary liver cancer.</a:t>
            </a:r>
          </a:p>
          <a:p>
            <a:pPr lvl="0"/>
            <a:r>
              <a:rPr lang="en-US" sz="4400" b="1" kern="1200" dirty="0" smtClean="0">
                <a:solidFill>
                  <a:schemeClr val="tx1"/>
                </a:solidFill>
                <a:latin typeface="+mj-lt"/>
                <a:ea typeface="+mj-ea"/>
                <a:cs typeface="+mj-cs"/>
              </a:rPr>
              <a:t>Worldwide, its prevalence follows that of </a:t>
            </a:r>
            <a:r>
              <a:rPr lang="en-US" sz="4400" b="1" kern="1200" dirty="0" smtClean="0">
                <a:solidFill>
                  <a:schemeClr val="tx1"/>
                </a:solidFill>
                <a:latin typeface="+mj-lt"/>
                <a:ea typeface="+mj-ea"/>
                <a:cs typeface="+mj-cs"/>
                <a:hlinkClick r:id="rId2"/>
              </a:rPr>
              <a:t>hepatitis B and </a:t>
            </a:r>
            <a:r>
              <a:rPr lang="en-US" sz="4400" b="1" kern="1200" dirty="0" smtClean="0">
                <a:solidFill>
                  <a:schemeClr val="tx1"/>
                </a:solidFill>
                <a:latin typeface="+mj-lt"/>
                <a:ea typeface="+mj-ea"/>
                <a:cs typeface="+mj-cs"/>
                <a:hlinkClick r:id="rId3"/>
              </a:rPr>
              <a:t>hepatitis C virus infection.</a:t>
            </a:r>
            <a:endParaRPr lang="en-US" sz="4400" b="1" kern="1200" dirty="0" smtClean="0">
              <a:solidFill>
                <a:schemeClr val="tx1"/>
              </a:solidFill>
              <a:latin typeface="+mj-lt"/>
              <a:ea typeface="+mj-ea"/>
              <a:cs typeface="+mj-cs"/>
              <a:hlinkClick r:id="rId3"/>
            </a:endParaRPr>
          </a:p>
          <a:p>
            <a:pPr lvl="0"/>
            <a:r>
              <a:rPr lang="en-US" sz="4400" b="1" kern="1200" baseline="0" dirty="0" smtClean="0">
                <a:solidFill>
                  <a:schemeClr val="tx1"/>
                </a:solidFill>
                <a:latin typeface="+mj-lt"/>
                <a:ea typeface="+mj-ea"/>
                <a:cs typeface="+mj-cs"/>
                <a:hlinkClick r:id="rId3"/>
              </a:rPr>
              <a:t>Incidence </a:t>
            </a:r>
            <a:r>
              <a:rPr lang="en-US" sz="4400" b="1" kern="1200" baseline="0" dirty="0" smtClean="0">
                <a:solidFill>
                  <a:schemeClr val="tx1"/>
                </a:solidFill>
                <a:latin typeface="+mj-lt"/>
                <a:ea typeface="+mj-ea"/>
                <a:cs typeface="+mj-cs"/>
                <a:hlinkClick r:id="rId3"/>
              </a:rPr>
              <a:t>is highest in Asia and sub-Saharan Africa with as many as 120 cases per 100,000.1 </a:t>
            </a:r>
            <a:endParaRPr lang="en-US" sz="4400" b="1" kern="1200" baseline="0" dirty="0" smtClean="0">
              <a:solidFill>
                <a:schemeClr val="tx1"/>
              </a:solidFill>
              <a:latin typeface="+mj-lt"/>
              <a:ea typeface="+mj-ea"/>
              <a:cs typeface="+mj-cs"/>
              <a:hlinkClick r:id="rId3"/>
            </a:endParaRPr>
          </a:p>
          <a:p>
            <a:pPr lvl="0"/>
            <a:r>
              <a:rPr lang="en-US" sz="4400" b="1" kern="1200" baseline="0" dirty="0" smtClean="0">
                <a:solidFill>
                  <a:schemeClr val="tx1"/>
                </a:solidFill>
                <a:latin typeface="+mj-lt"/>
                <a:ea typeface="+mj-ea"/>
                <a:cs typeface="+mj-cs"/>
                <a:hlinkClick r:id="rId3"/>
              </a:rPr>
              <a:t>relatively </a:t>
            </a:r>
            <a:r>
              <a:rPr lang="en-US" sz="4400" b="1" kern="1200" baseline="0" dirty="0" smtClean="0">
                <a:solidFill>
                  <a:schemeClr val="tx1"/>
                </a:solidFill>
                <a:latin typeface="+mj-lt"/>
                <a:ea typeface="+mj-ea"/>
                <a:cs typeface="+mj-cs"/>
                <a:hlinkClick r:id="rId3"/>
              </a:rPr>
              <a:t>uncommon in Europe and North </a:t>
            </a:r>
            <a:r>
              <a:rPr lang="en-US" sz="4400" b="1" kern="1200" baseline="0" dirty="0" smtClean="0">
                <a:solidFill>
                  <a:schemeClr val="tx1"/>
                </a:solidFill>
                <a:latin typeface="+mj-lt"/>
                <a:ea typeface="+mj-ea"/>
                <a:cs typeface="+mj-cs"/>
                <a:hlinkClick r:id="rId3"/>
              </a:rPr>
              <a:t>America</a:t>
            </a:r>
            <a:endParaRPr lang="en-US" sz="4400" b="1" kern="1200" baseline="0" dirty="0" smtClean="0">
              <a:solidFill>
                <a:schemeClr val="tx1"/>
              </a:solidFill>
              <a:latin typeface="+mj-lt"/>
              <a:ea typeface="+mj-ea"/>
              <a:cs typeface="+mj-cs"/>
              <a:hlinkClick r:id="rId3"/>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kern="1200" baseline="0" dirty="0" smtClean="0">
                <a:solidFill>
                  <a:schemeClr val="tx1"/>
                </a:solidFill>
                <a:latin typeface="+mj-lt"/>
                <a:ea typeface="+mj-ea"/>
                <a:cs typeface="+mj-cs"/>
                <a:hlinkClick r:id="rId2"/>
              </a:rPr>
              <a:t>Other </a:t>
            </a:r>
            <a:r>
              <a:rPr lang="en-US" sz="4400" b="1" kern="1200" baseline="0" dirty="0" smtClean="0">
                <a:solidFill>
                  <a:schemeClr val="tx1"/>
                </a:solidFill>
                <a:latin typeface="+mj-lt"/>
                <a:ea typeface="+mj-ea"/>
                <a:cs typeface="+mj-cs"/>
                <a:hlinkClick r:id="rId2"/>
              </a:rPr>
              <a:t>investigations:</a:t>
            </a:r>
            <a:endParaRPr lang="en-US" dirty="0"/>
          </a:p>
        </p:txBody>
      </p:sp>
      <p:sp>
        <p:nvSpPr>
          <p:cNvPr id="3" name="Content Placeholder 2"/>
          <p:cNvSpPr>
            <a:spLocks noGrp="1"/>
          </p:cNvSpPr>
          <p:nvPr>
            <p:ph idx="1"/>
          </p:nvPr>
        </p:nvSpPr>
        <p:spPr/>
        <p:txBody>
          <a:bodyPr>
            <a:normAutofit fontScale="62500" lnSpcReduction="20000"/>
          </a:bodyPr>
          <a:lstStyle/>
          <a:p>
            <a:pPr lvl="0"/>
            <a:r>
              <a:rPr lang="en-US" sz="4400" b="1" kern="1200" baseline="0" dirty="0" smtClean="0">
                <a:solidFill>
                  <a:schemeClr val="tx1"/>
                </a:solidFill>
                <a:latin typeface="+mj-lt"/>
                <a:ea typeface="+mj-ea"/>
                <a:cs typeface="+mj-cs"/>
              </a:rPr>
              <a:t>Alpha-fetoprotein is elevated in 75% of cases.</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rPr>
              <a:t> </a:t>
            </a:r>
            <a:r>
              <a:rPr lang="en-US" sz="4400" b="1" kern="1200" baseline="0" dirty="0" smtClean="0">
                <a:solidFill>
                  <a:schemeClr val="tx1"/>
                </a:solidFill>
                <a:latin typeface="+mj-lt"/>
                <a:ea typeface="+mj-ea"/>
                <a:cs typeface="+mj-cs"/>
              </a:rPr>
              <a:t>A level of &gt;400 ng/ml may be regarded as diagnostic by some.</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3"/>
              </a:rPr>
              <a:t>Liver </a:t>
            </a:r>
            <a:r>
              <a:rPr lang="en-US" sz="4400" b="1" kern="1200" baseline="0" dirty="0" smtClean="0">
                <a:solidFill>
                  <a:schemeClr val="tx1"/>
                </a:solidFill>
                <a:latin typeface="+mj-lt"/>
                <a:ea typeface="+mj-ea"/>
                <a:cs typeface="+mj-cs"/>
                <a:hlinkClick r:id="rId3"/>
              </a:rPr>
              <a:t>function tests may be consistent with cirrhosis.</a:t>
            </a:r>
          </a:p>
          <a:p>
            <a:pPr lvl="0"/>
            <a:r>
              <a:rPr lang="en-US" sz="4400" b="1" kern="1200" baseline="0" dirty="0" smtClean="0">
                <a:solidFill>
                  <a:schemeClr val="tx1"/>
                </a:solidFill>
                <a:latin typeface="+mj-lt"/>
                <a:ea typeface="+mj-ea"/>
                <a:cs typeface="+mj-cs"/>
                <a:hlinkClick r:id="rId3"/>
              </a:rPr>
              <a:t>Check for clotting abnormalities.</a:t>
            </a:r>
          </a:p>
          <a:p>
            <a:pPr lvl="0"/>
            <a:r>
              <a:rPr lang="en-US" sz="4400" b="1" kern="1200" baseline="0" dirty="0" smtClean="0">
                <a:solidFill>
                  <a:schemeClr val="tx1"/>
                </a:solidFill>
                <a:latin typeface="+mj-lt"/>
                <a:ea typeface="+mj-ea"/>
                <a:cs typeface="+mj-cs"/>
                <a:hlinkClick r:id="rId3"/>
              </a:rPr>
              <a:t>Albumin may be low.</a:t>
            </a:r>
          </a:p>
          <a:p>
            <a:pPr lvl="0"/>
            <a:r>
              <a:rPr lang="en-US" sz="4400" b="1" kern="1200" baseline="0" dirty="0" smtClean="0">
                <a:solidFill>
                  <a:schemeClr val="tx1"/>
                </a:solidFill>
                <a:latin typeface="+mj-lt"/>
                <a:ea typeface="+mj-ea"/>
                <a:cs typeface="+mj-cs"/>
                <a:hlinkClick r:id="rId3"/>
              </a:rPr>
              <a:t>Chest X-ray may show a raised right hemidiaphragm or lung metastases.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400" b="1" kern="1200" baseline="0" dirty="0" smtClean="0">
                <a:solidFill>
                  <a:schemeClr val="tx1"/>
                </a:solidFill>
                <a:latin typeface="+mj-lt"/>
                <a:ea typeface="+mj-ea"/>
                <a:cs typeface="+mj-cs"/>
                <a:hlinkClick r:id="rId2"/>
              </a:rPr>
              <a:t>Differential diagnosis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sz="4400" b="1" kern="1200" baseline="0" dirty="0" smtClean="0">
                <a:solidFill>
                  <a:schemeClr val="tx1"/>
                </a:solidFill>
                <a:latin typeface="+mj-lt"/>
                <a:ea typeface="+mj-ea"/>
                <a:cs typeface="+mj-cs"/>
                <a:hlinkClick r:id="rId2"/>
              </a:rPr>
              <a:t>Cirrhosis</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2"/>
              </a:rPr>
              <a:t>Cholangio-carcinoma</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2"/>
              </a:rPr>
              <a:t>Primary lymphoma of the liver</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2"/>
              </a:rPr>
              <a:t>Metastatic carcinoma (30 times as common in Europe as HCC)</a:t>
            </a:r>
            <a:endParaRPr lang="en-US" sz="4400" b="1" kern="1200" baseline="0" dirty="0" smtClean="0">
              <a:solidFill>
                <a:schemeClr val="tx1"/>
              </a:solidFill>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4400" b="1" kern="1200" baseline="0" dirty="0" smtClean="0">
                <a:solidFill>
                  <a:schemeClr val="tx1"/>
                </a:solidFill>
                <a:latin typeface="+mj-lt"/>
                <a:ea typeface="+mj-ea"/>
                <a:cs typeface="+mj-cs"/>
                <a:hlinkClick r:id="rId2"/>
              </a:rPr>
              <a:t>Staging</a:t>
            </a:r>
            <a:endParaRPr lang="en-US" dirty="0"/>
          </a:p>
        </p:txBody>
      </p:sp>
      <p:sp>
        <p:nvSpPr>
          <p:cNvPr id="3" name="Content Placeholder 2"/>
          <p:cNvSpPr>
            <a:spLocks noGrp="1"/>
          </p:cNvSpPr>
          <p:nvPr>
            <p:ph idx="1"/>
          </p:nvPr>
        </p:nvSpPr>
        <p:spPr/>
        <p:txBody>
          <a:bodyPr>
            <a:normAutofit fontScale="77500" lnSpcReduction="20000"/>
          </a:bodyPr>
          <a:lstStyle/>
          <a:p>
            <a:pPr lvl="0"/>
            <a:r>
              <a:rPr lang="en-US" sz="4400" b="1" kern="1200" baseline="0" dirty="0" smtClean="0">
                <a:solidFill>
                  <a:schemeClr val="tx1"/>
                </a:solidFill>
                <a:latin typeface="+mj-lt"/>
                <a:ea typeface="+mj-ea"/>
                <a:cs typeface="+mj-cs"/>
                <a:hlinkClick r:id="rId2"/>
              </a:rPr>
              <a:t>A number of staging systems have been developed. </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2"/>
              </a:rPr>
              <a:t>Those that incorporate that state of liver function and the patient's clinical state (e.g. presence of ascites, portal vein involvement, etc.) as well as the tumour morphology, may be most useful.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kern="1200" baseline="0" dirty="0" smtClean="0">
                <a:solidFill>
                  <a:schemeClr val="tx1"/>
                </a:solidFill>
                <a:latin typeface="+mj-lt"/>
                <a:ea typeface="+mj-ea"/>
                <a:cs typeface="+mj-cs"/>
                <a:hlinkClick r:id="rId2"/>
              </a:rPr>
              <a:t>The Cancer of the Liver Italian Program (CLIP) scoring system is one of these.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534400" cy="914400"/>
          </a:xfrm>
        </p:spPr>
        <p:txBody>
          <a:bodyPr/>
          <a:lstStyle/>
          <a:p>
            <a:pPr algn="ctr"/>
            <a:r>
              <a:rPr lang="en-US" sz="3600" b="1" kern="1200" baseline="0" dirty="0" smtClean="0">
                <a:solidFill>
                  <a:schemeClr val="tx1"/>
                </a:solidFill>
                <a:latin typeface="+mj-lt"/>
                <a:ea typeface="+mj-ea"/>
                <a:cs typeface="+mj-cs"/>
                <a:hlinkClick r:id="rId2"/>
              </a:rPr>
              <a:t>Child-Pugh stage - the Child-Pugh-Turcotte (CPT) classification system -</a:t>
            </a:r>
            <a:endParaRPr lang="en-US" sz="3200" dirty="0"/>
          </a:p>
        </p:txBody>
      </p:sp>
      <p:sp>
        <p:nvSpPr>
          <p:cNvPr id="3" name="Content Placeholder 2"/>
          <p:cNvSpPr>
            <a:spLocks noGrp="1"/>
          </p:cNvSpPr>
          <p:nvPr>
            <p:ph idx="1"/>
          </p:nvPr>
        </p:nvSpPr>
        <p:spPr/>
        <p:txBody>
          <a:bodyPr>
            <a:normAutofit fontScale="92500"/>
          </a:bodyPr>
          <a:lstStyle/>
          <a:p>
            <a:pPr lvl="0"/>
            <a:r>
              <a:rPr lang="en-US" sz="4400" b="1" kern="1200" baseline="0" dirty="0" smtClean="0">
                <a:solidFill>
                  <a:schemeClr val="tx1"/>
                </a:solidFill>
                <a:latin typeface="+mj-lt"/>
                <a:ea typeface="+mj-ea"/>
                <a:cs typeface="+mj-cs"/>
                <a:hlinkClick r:id="rId2"/>
              </a:rPr>
              <a:t>widely-used and validated way to estimate prognosis in those with cirrhosis</a:t>
            </a:r>
            <a:endParaRPr lang="en-US" sz="4400" b="1" kern="1200" baseline="0" dirty="0" smtClean="0">
              <a:solidFill>
                <a:schemeClr val="tx1"/>
              </a:solidFill>
              <a:latin typeface="+mj-lt"/>
              <a:ea typeface="+mj-ea"/>
              <a:cs typeface="+mj-cs"/>
              <a:hlinkClick r:id="rId3"/>
            </a:endParaRPr>
          </a:p>
          <a:p>
            <a:pPr lvl="0"/>
            <a:r>
              <a:rPr lang="en-US" sz="4400" b="1" kern="1200" baseline="0" dirty="0" smtClean="0">
                <a:solidFill>
                  <a:schemeClr val="tx1"/>
                </a:solidFill>
                <a:latin typeface="+mj-lt"/>
                <a:ea typeface="+mj-ea"/>
                <a:cs typeface="+mj-cs"/>
                <a:hlinkClick r:id="rId3"/>
              </a:rPr>
              <a:t>Stage A = 0</a:t>
            </a:r>
          </a:p>
          <a:p>
            <a:pPr lvl="0"/>
            <a:r>
              <a:rPr lang="en-US" sz="4400" b="1" kern="1200" baseline="0" dirty="0" smtClean="0">
                <a:solidFill>
                  <a:schemeClr val="tx1"/>
                </a:solidFill>
                <a:latin typeface="+mj-lt"/>
                <a:ea typeface="+mj-ea"/>
                <a:cs typeface="+mj-cs"/>
                <a:hlinkClick r:id="rId3"/>
              </a:rPr>
              <a:t>Stage B = 1</a:t>
            </a:r>
          </a:p>
          <a:p>
            <a:pPr lvl="0"/>
            <a:r>
              <a:rPr lang="en-US" sz="4400" b="1" kern="1200" baseline="0" dirty="0" smtClean="0">
                <a:solidFill>
                  <a:schemeClr val="tx1"/>
                </a:solidFill>
                <a:latin typeface="+mj-lt"/>
                <a:ea typeface="+mj-ea"/>
                <a:cs typeface="+mj-cs"/>
                <a:hlinkClick r:id="rId3"/>
              </a:rPr>
              <a:t>Stage C = 2</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400" b="1" kern="1200" baseline="0" dirty="0" smtClean="0">
                <a:solidFill>
                  <a:schemeClr val="tx1"/>
                </a:solidFill>
                <a:latin typeface="+mj-lt"/>
                <a:ea typeface="+mj-ea"/>
                <a:cs typeface="+mj-cs"/>
                <a:hlinkClick r:id="rId2"/>
              </a:rPr>
              <a:t>Tumour morphology:</a:t>
            </a:r>
            <a:endParaRPr lang="en-US" dirty="0"/>
          </a:p>
        </p:txBody>
      </p:sp>
      <p:sp>
        <p:nvSpPr>
          <p:cNvPr id="3" name="Content Placeholder 2"/>
          <p:cNvSpPr>
            <a:spLocks noGrp="1"/>
          </p:cNvSpPr>
          <p:nvPr>
            <p:ph idx="1"/>
          </p:nvPr>
        </p:nvSpPr>
        <p:spPr/>
        <p:txBody>
          <a:bodyPr>
            <a:normAutofit fontScale="92500" lnSpcReduction="10000"/>
          </a:bodyPr>
          <a:lstStyle/>
          <a:p>
            <a:pPr lvl="0"/>
            <a:r>
              <a:rPr lang="en-US" sz="4400" b="1" kern="1200" baseline="0" dirty="0" smtClean="0">
                <a:solidFill>
                  <a:schemeClr val="tx1"/>
                </a:solidFill>
                <a:latin typeface="+mj-lt"/>
                <a:ea typeface="+mj-ea"/>
                <a:cs typeface="+mj-cs"/>
                <a:hlinkClick r:id="rId2"/>
              </a:rPr>
              <a:t>Uninodular and extension less than 50% = 0</a:t>
            </a:r>
          </a:p>
          <a:p>
            <a:pPr lvl="0"/>
            <a:r>
              <a:rPr lang="en-US" sz="4400" b="1" kern="1200" baseline="0" dirty="0" smtClean="0">
                <a:solidFill>
                  <a:schemeClr val="tx1"/>
                </a:solidFill>
                <a:latin typeface="+mj-lt"/>
                <a:ea typeface="+mj-ea"/>
                <a:cs typeface="+mj-cs"/>
                <a:hlinkClick r:id="rId2"/>
              </a:rPr>
              <a:t>Multinodular and extension less than 50% = 1</a:t>
            </a:r>
          </a:p>
          <a:p>
            <a:pPr lvl="0"/>
            <a:r>
              <a:rPr lang="en-US" sz="4400" b="1" kern="1200" baseline="0" dirty="0" smtClean="0">
                <a:solidFill>
                  <a:schemeClr val="tx1"/>
                </a:solidFill>
                <a:latin typeface="+mj-lt"/>
                <a:ea typeface="+mj-ea"/>
                <a:cs typeface="+mj-cs"/>
                <a:hlinkClick r:id="rId2"/>
              </a:rPr>
              <a:t>Massive and extension greater than 50% = 2</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400" b="1" kern="1200" baseline="0" dirty="0" smtClean="0">
                <a:solidFill>
                  <a:schemeClr val="tx1"/>
                </a:solidFill>
                <a:latin typeface="+mj-lt"/>
                <a:ea typeface="+mj-ea"/>
                <a:cs typeface="+mj-cs"/>
                <a:hlinkClick r:id="rId2"/>
              </a:rPr>
              <a:t>Alpha-fetoprotein:</a:t>
            </a:r>
            <a:endParaRPr lang="en-US" dirty="0"/>
          </a:p>
        </p:txBody>
      </p:sp>
      <p:sp>
        <p:nvSpPr>
          <p:cNvPr id="3" name="Content Placeholder 2"/>
          <p:cNvSpPr>
            <a:spLocks noGrp="1"/>
          </p:cNvSpPr>
          <p:nvPr>
            <p:ph idx="1"/>
          </p:nvPr>
        </p:nvSpPr>
        <p:spPr/>
        <p:txBody>
          <a:bodyPr>
            <a:normAutofit/>
          </a:bodyPr>
          <a:lstStyle/>
          <a:p>
            <a:pPr lvl="0"/>
            <a:r>
              <a:rPr lang="en-US" sz="4400" b="1" kern="1200" baseline="0" dirty="0" smtClean="0">
                <a:solidFill>
                  <a:schemeClr val="tx1"/>
                </a:solidFill>
                <a:latin typeface="+mj-lt"/>
                <a:ea typeface="+mj-ea"/>
                <a:cs typeface="+mj-cs"/>
                <a:hlinkClick r:id="rId2"/>
              </a:rPr>
              <a:t>Less than 400 = 0</a:t>
            </a:r>
          </a:p>
          <a:p>
            <a:pPr lvl="0"/>
            <a:r>
              <a:rPr lang="en-US" sz="4400" b="1" kern="1200" baseline="0" dirty="0" smtClean="0">
                <a:solidFill>
                  <a:schemeClr val="tx1"/>
                </a:solidFill>
                <a:latin typeface="+mj-lt"/>
                <a:ea typeface="+mj-ea"/>
                <a:cs typeface="+mj-cs"/>
                <a:hlinkClick r:id="rId2"/>
              </a:rPr>
              <a:t>Greater than 400 = 1</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3"/>
              </a:rPr>
              <a:t>Portal vein thrombosis:</a:t>
            </a:r>
          </a:p>
          <a:p>
            <a:pPr lvl="1"/>
            <a:r>
              <a:rPr lang="en-US" sz="4000" b="1" kern="1200" baseline="0" dirty="0" smtClean="0">
                <a:solidFill>
                  <a:schemeClr val="tx1"/>
                </a:solidFill>
                <a:latin typeface="+mj-lt"/>
                <a:ea typeface="+mj-ea"/>
                <a:cs typeface="+mj-cs"/>
                <a:hlinkClick r:id="rId3"/>
              </a:rPr>
              <a:t>Absent = 0</a:t>
            </a:r>
          </a:p>
          <a:p>
            <a:pPr lvl="1"/>
            <a:r>
              <a:rPr lang="en-US" sz="4000" b="1" kern="1200" baseline="0" dirty="0" smtClean="0">
                <a:solidFill>
                  <a:schemeClr val="tx1"/>
                </a:solidFill>
                <a:latin typeface="+mj-lt"/>
                <a:ea typeface="+mj-ea"/>
                <a:cs typeface="+mj-cs"/>
                <a:hlinkClick r:id="rId3"/>
              </a:rPr>
              <a:t>Present = 1</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kern="1200" baseline="0" dirty="0" smtClean="0">
                <a:solidFill>
                  <a:schemeClr val="tx1"/>
                </a:solidFill>
                <a:latin typeface="+mj-lt"/>
                <a:ea typeface="+mj-ea"/>
                <a:cs typeface="+mj-cs"/>
                <a:hlinkClick r:id="rId2"/>
              </a:rPr>
              <a:t>Estimated survival based on CLIP score:</a:t>
            </a:r>
            <a:endParaRPr lang="en-US" dirty="0"/>
          </a:p>
        </p:txBody>
      </p:sp>
      <p:sp>
        <p:nvSpPr>
          <p:cNvPr id="3" name="Content Placeholder 2"/>
          <p:cNvSpPr>
            <a:spLocks noGrp="1"/>
          </p:cNvSpPr>
          <p:nvPr>
            <p:ph idx="1"/>
          </p:nvPr>
        </p:nvSpPr>
        <p:spPr/>
        <p:txBody>
          <a:bodyPr>
            <a:normAutofit fontScale="77500" lnSpcReduction="20000"/>
          </a:bodyPr>
          <a:lstStyle/>
          <a:p>
            <a:r>
              <a:rPr lang="en-US" sz="4400" b="1" kern="1200" baseline="0" dirty="0" smtClean="0">
                <a:solidFill>
                  <a:schemeClr val="tx1"/>
                </a:solidFill>
                <a:latin typeface="+mj-lt"/>
                <a:ea typeface="+mj-ea"/>
                <a:cs typeface="+mj-cs"/>
                <a:hlinkClick r:id="rId2"/>
              </a:rPr>
              <a:t>Patients with a CLIP score of 0 have an estimated survival of 31 months;</a:t>
            </a:r>
          </a:p>
          <a:p>
            <a:r>
              <a:rPr lang="en-US" sz="4400" b="1" kern="1200" baseline="0" dirty="0" smtClean="0">
                <a:solidFill>
                  <a:schemeClr val="tx1"/>
                </a:solidFill>
                <a:latin typeface="+mj-lt"/>
                <a:ea typeface="+mj-ea"/>
                <a:cs typeface="+mj-cs"/>
                <a:hlinkClick r:id="rId2"/>
              </a:rPr>
              <a:t> those with score of 1, about 27 months</a:t>
            </a:r>
          </a:p>
          <a:p>
            <a:r>
              <a:rPr lang="en-US" sz="4400" b="1" kern="1200" baseline="0" dirty="0" smtClean="0">
                <a:solidFill>
                  <a:schemeClr val="tx1"/>
                </a:solidFill>
                <a:latin typeface="+mj-lt"/>
                <a:ea typeface="+mj-ea"/>
                <a:cs typeface="+mj-cs"/>
                <a:hlinkClick r:id="rId2"/>
              </a:rPr>
              <a:t>score of 2, 13 months; </a:t>
            </a:r>
          </a:p>
          <a:p>
            <a:r>
              <a:rPr lang="en-US" sz="4400" b="1" kern="1200" baseline="0" dirty="0" smtClean="0">
                <a:solidFill>
                  <a:schemeClr val="tx1"/>
                </a:solidFill>
                <a:latin typeface="+mj-lt"/>
                <a:ea typeface="+mj-ea"/>
                <a:cs typeface="+mj-cs"/>
                <a:hlinkClick r:id="rId2"/>
              </a:rPr>
              <a:t>score of 3, 8 months; and </a:t>
            </a:r>
          </a:p>
          <a:p>
            <a:r>
              <a:rPr lang="en-US" sz="4400" b="1" kern="1200" baseline="0" dirty="0" smtClean="0">
                <a:solidFill>
                  <a:schemeClr val="tx1"/>
                </a:solidFill>
                <a:latin typeface="+mj-lt"/>
                <a:ea typeface="+mj-ea"/>
                <a:cs typeface="+mj-cs"/>
                <a:hlinkClick r:id="rId2"/>
              </a:rPr>
              <a:t>scores 4-6, approximately 2 months.</a:t>
            </a:r>
          </a:p>
          <a:p>
            <a:endParaRPr lang="en-US" sz="4400" b="1" kern="1200" baseline="0" dirty="0" smtClean="0">
              <a:solidFill>
                <a:schemeClr val="tx1"/>
              </a:solidFill>
              <a:latin typeface="+mj-lt"/>
              <a:ea typeface="+mj-ea"/>
              <a:cs typeface="+mj-cs"/>
              <a:hlinkClick r:id="rId2"/>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kern="1200" baseline="0" dirty="0" smtClean="0">
                <a:solidFill>
                  <a:schemeClr val="tx1"/>
                </a:solidFill>
                <a:latin typeface="+mj-lt"/>
                <a:ea typeface="+mj-ea"/>
                <a:cs typeface="+mj-cs"/>
                <a:hlinkClick r:id="rId2"/>
              </a:rPr>
              <a:t>The Barcelona Clinic Liver Cancer (BCLC) staging and treatment approach</a:t>
            </a:r>
            <a:endParaRPr lang="en-US" dirty="0"/>
          </a:p>
        </p:txBody>
      </p:sp>
      <p:sp>
        <p:nvSpPr>
          <p:cNvPr id="3" name="Content Placeholder 2"/>
          <p:cNvSpPr>
            <a:spLocks noGrp="1"/>
          </p:cNvSpPr>
          <p:nvPr>
            <p:ph idx="1"/>
          </p:nvPr>
        </p:nvSpPr>
        <p:spPr>
          <a:xfrm>
            <a:off x="914400" y="3886200"/>
            <a:ext cx="7772400" cy="2469360"/>
          </a:xfrm>
        </p:spPr>
        <p:txBody>
          <a:bodyPr/>
          <a:lstStyle/>
          <a:p>
            <a:pPr lvl="0"/>
            <a:r>
              <a:rPr lang="en-US" sz="4400" b="1" kern="1200" baseline="0" dirty="0" smtClean="0">
                <a:solidFill>
                  <a:schemeClr val="tx1"/>
                </a:solidFill>
                <a:latin typeface="+mj-lt"/>
                <a:ea typeface="+mj-ea"/>
                <a:cs typeface="+mj-cs"/>
                <a:hlinkClick r:id="rId2"/>
              </a:rPr>
              <a:t> is another tool that is used by many for management.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kern="1200" baseline="0" dirty="0" smtClean="0">
                <a:solidFill>
                  <a:schemeClr val="tx1"/>
                </a:solidFill>
                <a:latin typeface="+mj-lt"/>
                <a:ea typeface="+mj-ea"/>
                <a:cs typeface="+mj-cs"/>
                <a:hlinkClick r:id="rId2"/>
              </a:rPr>
              <a:t>Management</a:t>
            </a:r>
            <a:endParaRPr lang="en-US" dirty="0"/>
          </a:p>
        </p:txBody>
      </p:sp>
      <p:sp>
        <p:nvSpPr>
          <p:cNvPr id="3" name="Content Placeholder 2"/>
          <p:cNvSpPr>
            <a:spLocks noGrp="1"/>
          </p:cNvSpPr>
          <p:nvPr>
            <p:ph idx="1"/>
          </p:nvPr>
        </p:nvSpPr>
        <p:spPr/>
        <p:txBody>
          <a:bodyPr>
            <a:normAutofit fontScale="77500" lnSpcReduction="20000"/>
          </a:bodyPr>
          <a:lstStyle/>
          <a:p>
            <a:pPr lvl="0"/>
            <a:r>
              <a:rPr lang="en-US" sz="4400" b="1" kern="1200" baseline="0" dirty="0" smtClean="0">
                <a:solidFill>
                  <a:schemeClr val="tx1"/>
                </a:solidFill>
                <a:latin typeface="+mj-lt"/>
                <a:ea typeface="+mj-ea"/>
                <a:cs typeface="+mj-cs"/>
                <a:hlinkClick r:id="rId2"/>
              </a:rPr>
              <a:t>Before treatment of the primary tumour, any complications of cirrhosis or liver failure must be treated.</a:t>
            </a:r>
            <a:endParaRPr lang="en-US" sz="4400" b="1" kern="1200" baseline="0" dirty="0" smtClean="0">
              <a:solidFill>
                <a:schemeClr val="tx1"/>
              </a:solidFill>
              <a:latin typeface="+mj-lt"/>
              <a:ea typeface="+mj-ea"/>
              <a:cs typeface="+mj-cs"/>
            </a:endParaRPr>
          </a:p>
          <a:p>
            <a:pPr lvl="1"/>
            <a:r>
              <a:rPr lang="en-US" sz="4000" b="1" kern="1200" baseline="0" dirty="0" smtClean="0">
                <a:solidFill>
                  <a:schemeClr val="tx1"/>
                </a:solidFill>
                <a:latin typeface="+mj-lt"/>
                <a:ea typeface="+mj-ea"/>
                <a:cs typeface="+mj-cs"/>
                <a:hlinkClick r:id="rId2"/>
              </a:rPr>
              <a:t>ascites, </a:t>
            </a:r>
          </a:p>
          <a:p>
            <a:pPr lvl="1"/>
            <a:r>
              <a:rPr lang="en-US" sz="4000" b="1" kern="1200" baseline="0" dirty="0" smtClean="0">
                <a:solidFill>
                  <a:schemeClr val="tx1"/>
                </a:solidFill>
                <a:latin typeface="+mj-lt"/>
                <a:ea typeface="+mj-ea"/>
                <a:cs typeface="+mj-cs"/>
                <a:hlinkClick r:id="rId2"/>
              </a:rPr>
              <a:t>encephalopathy or </a:t>
            </a:r>
            <a:endParaRPr lang="en-US" sz="4000" b="1" kern="1200" baseline="0" dirty="0" smtClean="0">
              <a:solidFill>
                <a:schemeClr val="tx1"/>
              </a:solidFill>
              <a:latin typeface="+mj-lt"/>
              <a:ea typeface="+mj-ea"/>
              <a:cs typeface="+mj-cs"/>
            </a:endParaRPr>
          </a:p>
          <a:p>
            <a:pPr lvl="1"/>
            <a:r>
              <a:rPr lang="en-US" sz="4000" b="1" kern="1200" baseline="0" dirty="0" smtClean="0">
                <a:solidFill>
                  <a:schemeClr val="tx1"/>
                </a:solidFill>
                <a:latin typeface="+mj-lt"/>
                <a:ea typeface="+mj-ea"/>
                <a:cs typeface="+mj-cs"/>
                <a:hlinkClick r:id="rId3"/>
              </a:rPr>
              <a:t>spontaneous bacterial peritonitis and </a:t>
            </a:r>
          </a:p>
          <a:p>
            <a:pPr lvl="1"/>
            <a:r>
              <a:rPr lang="en-US" sz="4000" b="1" kern="1200" baseline="0" dirty="0" smtClean="0">
                <a:solidFill>
                  <a:schemeClr val="tx1"/>
                </a:solidFill>
                <a:latin typeface="+mj-lt"/>
                <a:ea typeface="+mj-ea"/>
                <a:cs typeface="+mj-cs"/>
                <a:hlinkClick r:id="rId3"/>
              </a:rPr>
              <a:t>oesophageal varices.</a:t>
            </a:r>
          </a:p>
          <a:p>
            <a:pPr lvl="1"/>
            <a:endParaRPr lang="en-US" sz="4000" b="1" kern="1200" baseline="0" dirty="0" smtClean="0">
              <a:solidFill>
                <a:schemeClr val="tx1"/>
              </a:solidFill>
              <a:latin typeface="+mj-lt"/>
              <a:ea typeface="+mj-ea"/>
              <a:cs typeface="+mj-cs"/>
              <a:hlinkClick r:id="rId3"/>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536448"/>
            <a:ext cx="8686800" cy="1252728"/>
          </a:xfrm>
        </p:spPr>
        <p:txBody>
          <a:bodyPr>
            <a:normAutofit fontScale="90000"/>
          </a:bodyPr>
          <a:lstStyle/>
          <a:p>
            <a:r>
              <a:rPr lang="en-US" sz="4400" b="1" kern="1200" baseline="0" dirty="0" smtClean="0">
                <a:solidFill>
                  <a:schemeClr val="tx1"/>
                </a:solidFill>
                <a:latin typeface="+mj-lt"/>
                <a:ea typeface="+mj-ea"/>
                <a:cs typeface="+mj-cs"/>
                <a:hlinkClick r:id="rId2"/>
              </a:rPr>
              <a:t>…. HCC may be diagnosed more frequently</a:t>
            </a:r>
            <a:r>
              <a:rPr lang="en-US" sz="4400" b="1" kern="1200" baseline="0" dirty="0" smtClean="0">
                <a:solidFill>
                  <a:schemeClr val="tx1"/>
                </a:solidFill>
                <a:latin typeface="+mj-lt"/>
                <a:ea typeface="+mj-ea"/>
                <a:cs typeface="+mj-cs"/>
                <a:hlinkClick r:id="rId2"/>
              </a:rPr>
              <a:t> over </a:t>
            </a:r>
            <a:r>
              <a:rPr lang="en-US" sz="4400" b="1" kern="1200" baseline="0" dirty="0" smtClean="0">
                <a:solidFill>
                  <a:schemeClr val="tx1"/>
                </a:solidFill>
                <a:latin typeface="+mj-lt"/>
                <a:ea typeface="+mj-ea"/>
                <a:cs typeface="+mj-cs"/>
                <a:hlinkClick r:id="rId2"/>
              </a:rPr>
              <a:t>the next few years due to the hepatitis C epidemic.</a:t>
            </a:r>
            <a:endParaRPr lang="en-US" dirty="0"/>
          </a:p>
        </p:txBody>
      </p:sp>
      <p:sp>
        <p:nvSpPr>
          <p:cNvPr id="3" name="Content Placeholder 2"/>
          <p:cNvSpPr>
            <a:spLocks noGrp="1"/>
          </p:cNvSpPr>
          <p:nvPr>
            <p:ph idx="1"/>
          </p:nvPr>
        </p:nvSpPr>
        <p:spPr>
          <a:xfrm>
            <a:off x="0" y="2460991"/>
            <a:ext cx="8686800" cy="4625609"/>
          </a:xfrm>
        </p:spPr>
        <p:txBody>
          <a:bodyPr>
            <a:normAutofit lnSpcReduction="10000"/>
          </a:bodyPr>
          <a:lstStyle/>
          <a:p>
            <a:pPr lvl="1"/>
            <a:r>
              <a:rPr lang="en-US" sz="4200" b="1" kern="1200" baseline="0" dirty="0" smtClean="0">
                <a:solidFill>
                  <a:schemeClr val="tx1"/>
                </a:solidFill>
                <a:latin typeface="+mj-lt"/>
                <a:ea typeface="+mj-ea"/>
                <a:cs typeface="+mj-cs"/>
                <a:hlinkClick r:id="rId2"/>
              </a:rPr>
              <a:t>3</a:t>
            </a:r>
            <a:r>
              <a:rPr lang="en-US" sz="4200" b="1" kern="1200" baseline="30000" dirty="0" smtClean="0">
                <a:solidFill>
                  <a:schemeClr val="tx1"/>
                </a:solidFill>
                <a:latin typeface="+mj-lt"/>
                <a:ea typeface="+mj-ea"/>
                <a:cs typeface="+mj-cs"/>
                <a:hlinkClick r:id="rId2"/>
              </a:rPr>
              <a:t>,</a:t>
            </a:r>
            <a:r>
              <a:rPr lang="en-US" sz="4200" b="1" kern="1200" baseline="0" dirty="0" smtClean="0">
                <a:solidFill>
                  <a:schemeClr val="tx1"/>
                </a:solidFill>
                <a:latin typeface="+mj-lt"/>
                <a:ea typeface="+mj-ea"/>
                <a:cs typeface="+mj-cs"/>
                <a:hlinkClick r:id="rId2"/>
              </a:rPr>
              <a:t>2</a:t>
            </a:r>
          </a:p>
          <a:p>
            <a:pPr lvl="1"/>
            <a:r>
              <a:rPr lang="en-US" sz="4200" b="1" kern="1200" baseline="0" dirty="0" smtClean="0">
                <a:solidFill>
                  <a:schemeClr val="tx1"/>
                </a:solidFill>
                <a:latin typeface="+mj-lt"/>
                <a:ea typeface="+mj-ea"/>
                <a:cs typeface="+mj-cs"/>
                <a:hlinkClick r:id="rId2"/>
              </a:rPr>
              <a:t>HCC </a:t>
            </a:r>
            <a:r>
              <a:rPr lang="en-US" sz="4200" b="1" kern="1200" baseline="0" dirty="0" smtClean="0">
                <a:solidFill>
                  <a:schemeClr val="tx1"/>
                </a:solidFill>
                <a:latin typeface="+mj-lt"/>
                <a:ea typeface="+mj-ea"/>
                <a:cs typeface="+mj-cs"/>
                <a:hlinkClick r:id="rId2"/>
              </a:rPr>
              <a:t>usually occurs 20-30 years after the initial liver insult.</a:t>
            </a:r>
            <a:endParaRPr lang="en-US" sz="4200" b="1" kern="1200" baseline="0" dirty="0" smtClean="0">
              <a:solidFill>
                <a:schemeClr val="tx1"/>
              </a:solidFill>
              <a:latin typeface="+mj-lt"/>
              <a:ea typeface="+mj-ea"/>
              <a:cs typeface="+mj-cs"/>
            </a:endParaRPr>
          </a:p>
          <a:p>
            <a:pPr lvl="0"/>
            <a:r>
              <a:rPr lang="en-US" sz="4200" b="1" kern="1200" baseline="0" dirty="0" smtClean="0">
                <a:solidFill>
                  <a:schemeClr val="tx1"/>
                </a:solidFill>
                <a:latin typeface="+mj-lt"/>
                <a:ea typeface="+mj-ea"/>
                <a:cs typeface="+mj-cs"/>
                <a:hlinkClick r:id="rId2"/>
              </a:rPr>
              <a:t>The </a:t>
            </a:r>
            <a:r>
              <a:rPr lang="en-US" sz="4200" b="1" kern="1200" baseline="0" dirty="0" smtClean="0">
                <a:solidFill>
                  <a:schemeClr val="tx1"/>
                </a:solidFill>
                <a:latin typeface="+mj-lt"/>
                <a:ea typeface="+mj-ea"/>
                <a:cs typeface="+mj-cs"/>
                <a:hlinkClick r:id="rId2"/>
              </a:rPr>
              <a:t>average age of development of HCC</a:t>
            </a:r>
            <a:r>
              <a:rPr lang="en-US" sz="4200" b="1" kern="1200" baseline="0" dirty="0" smtClean="0">
                <a:solidFill>
                  <a:schemeClr val="tx1"/>
                </a:solidFill>
                <a:latin typeface="+mj-lt"/>
                <a:ea typeface="+mj-ea"/>
                <a:cs typeface="+mj-cs"/>
                <a:hlinkClick r:id="rId2"/>
              </a:rPr>
              <a:t>  </a:t>
            </a:r>
            <a:r>
              <a:rPr lang="en-US" sz="4200" b="1" kern="1200" baseline="0" dirty="0" smtClean="0">
                <a:solidFill>
                  <a:schemeClr val="tx1"/>
                </a:solidFill>
                <a:latin typeface="+mj-lt"/>
                <a:ea typeface="+mj-ea"/>
                <a:cs typeface="+mj-cs"/>
                <a:hlinkClick r:id="rId2"/>
              </a:rPr>
              <a:t>is 66 years.</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kern="1200" baseline="0" dirty="0" smtClean="0">
                <a:solidFill>
                  <a:schemeClr val="tx1"/>
                </a:solidFill>
                <a:latin typeface="+mj-lt"/>
                <a:ea typeface="+mj-ea"/>
                <a:cs typeface="+mj-cs"/>
                <a:hlinkClick r:id="rId2"/>
              </a:rPr>
              <a:t>Treatment options for HCC: depend on:</a:t>
            </a:r>
            <a:endParaRPr lang="en-US" dirty="0"/>
          </a:p>
        </p:txBody>
      </p:sp>
      <p:sp>
        <p:nvSpPr>
          <p:cNvPr id="3" name="Content Placeholder 2"/>
          <p:cNvSpPr>
            <a:spLocks noGrp="1"/>
          </p:cNvSpPr>
          <p:nvPr>
            <p:ph idx="1"/>
          </p:nvPr>
        </p:nvSpPr>
        <p:spPr/>
        <p:txBody>
          <a:bodyPr>
            <a:normAutofit fontScale="62500" lnSpcReduction="20000"/>
          </a:bodyPr>
          <a:lstStyle/>
          <a:p>
            <a:pPr lvl="0"/>
            <a:r>
              <a:rPr lang="en-US" sz="4400" b="1" kern="1200" baseline="0" dirty="0" smtClean="0">
                <a:solidFill>
                  <a:schemeClr val="tx1"/>
                </a:solidFill>
                <a:latin typeface="+mj-lt"/>
                <a:ea typeface="+mj-ea"/>
                <a:cs typeface="+mj-cs"/>
                <a:hlinkClick r:id="rId2"/>
              </a:rPr>
              <a:t>1The size, number and location of tumours.</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2"/>
              </a:rPr>
              <a:t>The presence or absence of cirrhosis.</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2"/>
              </a:rPr>
              <a:t>The operative risk based on extent of cirrhosis and co-morbid diseases.</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2"/>
              </a:rPr>
              <a:t>The patient's overall performance status.</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2"/>
              </a:rPr>
              <a:t>The patency of the portal vein</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2"/>
              </a:rPr>
              <a:t>.Whether there is metastatic disease.</a:t>
            </a:r>
            <a:endParaRPr lang="en-US" sz="4400" b="1" kern="1200" baseline="0" dirty="0" smtClean="0">
              <a:solidFill>
                <a:schemeClr val="tx1"/>
              </a:solidFill>
              <a:latin typeface="+mj-lt"/>
              <a:ea typeface="+mj-ea"/>
              <a:cs typeface="+mj-cs"/>
            </a:endParaRPr>
          </a:p>
          <a:p>
            <a:pPr lvl="0"/>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kern="1200" baseline="0" dirty="0" smtClean="0">
                <a:solidFill>
                  <a:schemeClr val="tx1"/>
                </a:solidFill>
                <a:latin typeface="+mj-lt"/>
                <a:ea typeface="+mj-ea"/>
                <a:cs typeface="+mj-cs"/>
                <a:hlinkClick r:id="rId2"/>
              </a:rPr>
              <a:t>Liver transplantation</a:t>
            </a:r>
            <a:endParaRPr lang="en-US" dirty="0"/>
          </a:p>
        </p:txBody>
      </p:sp>
      <p:sp>
        <p:nvSpPr>
          <p:cNvPr id="3" name="Content Placeholder 2"/>
          <p:cNvSpPr>
            <a:spLocks noGrp="1"/>
          </p:cNvSpPr>
          <p:nvPr>
            <p:ph idx="1"/>
          </p:nvPr>
        </p:nvSpPr>
        <p:spPr/>
        <p:txBody>
          <a:bodyPr>
            <a:normAutofit fontScale="77500" lnSpcReduction="20000"/>
          </a:bodyPr>
          <a:lstStyle/>
          <a:p>
            <a:pPr lvl="0"/>
            <a:r>
              <a:rPr lang="en-US" sz="4400" b="1" kern="1200" baseline="0" dirty="0" smtClean="0">
                <a:solidFill>
                  <a:schemeClr val="tx1"/>
                </a:solidFill>
                <a:latin typeface="+mj-lt"/>
                <a:ea typeface="+mj-ea"/>
                <a:cs typeface="+mj-cs"/>
                <a:hlinkClick r:id="rId2"/>
              </a:rPr>
              <a:t>Only about 5% of people with HCC are suitable for transplantation.</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2"/>
              </a:rPr>
              <a:t>Single </a:t>
            </a:r>
            <a:r>
              <a:rPr lang="en-US" sz="4400" b="1" kern="1200" baseline="0" dirty="0" smtClean="0">
                <a:solidFill>
                  <a:schemeClr val="tx1"/>
                </a:solidFill>
                <a:latin typeface="+mj-lt"/>
                <a:ea typeface="+mj-ea"/>
                <a:cs typeface="+mj-cs"/>
                <a:hlinkClick r:id="rId2"/>
              </a:rPr>
              <a:t>lesions of ≤5 cm diameter, or up to three lesions of ≤3 cm with no vascular invasion seen on imaging, have an almost zero recurrence rate after </a:t>
            </a:r>
            <a:r>
              <a:rPr lang="en-US" sz="4400" b="1" kern="1200" baseline="0" dirty="0" smtClean="0">
                <a:solidFill>
                  <a:schemeClr val="tx1"/>
                </a:solidFill>
                <a:latin typeface="+mj-lt"/>
                <a:ea typeface="+mj-ea"/>
                <a:cs typeface="+mj-cs"/>
                <a:hlinkClick r:id="rId3"/>
              </a:rPr>
              <a:t>liver transplantation</a:t>
            </a:r>
            <a:r>
              <a:rPr lang="en-US" sz="4400" b="1" kern="1200" baseline="0" dirty="0" smtClean="0">
                <a:solidFill>
                  <a:schemeClr val="tx1"/>
                </a:solidFill>
                <a:latin typeface="+mj-lt"/>
                <a:ea typeface="+mj-ea"/>
                <a:cs typeface="+mj-cs"/>
                <a:hlinkClick r:id="rId3"/>
              </a:rPr>
              <a:t>.</a:t>
            </a:r>
            <a:endParaRPr lang="en-US" sz="4400" b="1" kern="1200" baseline="0" dirty="0" smtClean="0">
              <a:solidFill>
                <a:schemeClr val="tx1"/>
              </a:solidFill>
              <a:latin typeface="+mj-lt"/>
              <a:ea typeface="+mj-ea"/>
              <a:cs typeface="+mj-cs"/>
              <a:hlinkClick r:id="rId3"/>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4400" b="1" kern="1200" baseline="0" dirty="0" smtClean="0">
                <a:solidFill>
                  <a:schemeClr val="tx1"/>
                </a:solidFill>
                <a:latin typeface="+mj-lt"/>
                <a:ea typeface="+mj-ea"/>
                <a:cs typeface="+mj-cs"/>
                <a:hlinkClick r:id="rId2"/>
              </a:rPr>
              <a:t>Tumour resection</a:t>
            </a:r>
            <a:endParaRPr lang="en-US" dirty="0"/>
          </a:p>
        </p:txBody>
      </p:sp>
      <p:sp>
        <p:nvSpPr>
          <p:cNvPr id="3" name="Content Placeholder 2"/>
          <p:cNvSpPr>
            <a:spLocks noGrp="1"/>
          </p:cNvSpPr>
          <p:nvPr>
            <p:ph idx="1"/>
          </p:nvPr>
        </p:nvSpPr>
        <p:spPr>
          <a:xfrm>
            <a:off x="304800" y="1066800"/>
            <a:ext cx="8839200" cy="5791200"/>
          </a:xfrm>
        </p:spPr>
        <p:txBody>
          <a:bodyPr>
            <a:normAutofit fontScale="85000" lnSpcReduction="20000"/>
          </a:bodyPr>
          <a:lstStyle/>
          <a:p>
            <a:pPr lvl="1"/>
            <a:r>
              <a:rPr lang="en-US" sz="4000" b="1" kern="1200" baseline="0" dirty="0" smtClean="0">
                <a:solidFill>
                  <a:schemeClr val="tx1"/>
                </a:solidFill>
                <a:latin typeface="+mj-lt"/>
                <a:ea typeface="+mj-ea"/>
                <a:cs typeface="+mj-cs"/>
                <a:hlinkClick r:id="rId2"/>
              </a:rPr>
              <a:t>In the short-term, resection produces similar results as transplantation but, at three years, there is a </a:t>
            </a:r>
            <a:r>
              <a:rPr lang="en-US" sz="4000" b="0" kern="1200" baseline="0" dirty="0" smtClean="0">
                <a:solidFill>
                  <a:schemeClr val="tx1"/>
                </a:solidFill>
                <a:latin typeface="+mj-lt"/>
                <a:ea typeface="+mj-ea"/>
                <a:cs typeface="+mj-cs"/>
                <a:hlinkClick r:id="rId2"/>
              </a:rPr>
              <a:t>higher chance of tumour-free survival after transplantation.</a:t>
            </a:r>
            <a:endParaRPr lang="en-US" sz="4000" b="0" kern="1200" baseline="0" dirty="0" smtClean="0">
              <a:solidFill>
                <a:schemeClr val="tx1"/>
              </a:solidFill>
              <a:latin typeface="+mj-lt"/>
              <a:ea typeface="+mj-ea"/>
              <a:cs typeface="+mj-cs"/>
              <a:hlinkClick r:id="rId2"/>
            </a:endParaRPr>
          </a:p>
          <a:p>
            <a:pPr lvl="1"/>
            <a:r>
              <a:rPr lang="en-US" sz="4000" b="1" kern="1200" baseline="0" dirty="0" smtClean="0">
                <a:solidFill>
                  <a:schemeClr val="tx1"/>
                </a:solidFill>
                <a:latin typeface="+mj-lt"/>
                <a:ea typeface="+mj-ea"/>
                <a:cs typeface="+mj-cs"/>
                <a:hlinkClick r:id="rId2"/>
              </a:rPr>
              <a:t>Very </a:t>
            </a:r>
            <a:r>
              <a:rPr lang="en-US" sz="4000" b="1" kern="1200" baseline="0" dirty="0" smtClean="0">
                <a:solidFill>
                  <a:schemeClr val="tx1"/>
                </a:solidFill>
                <a:latin typeface="+mj-lt"/>
                <a:ea typeface="+mj-ea"/>
                <a:cs typeface="+mj-cs"/>
                <a:hlinkClick r:id="rId2"/>
              </a:rPr>
              <a:t>good liver function</a:t>
            </a:r>
            <a:r>
              <a:rPr lang="en-US" sz="4000" b="1" kern="1200" baseline="0" dirty="0" smtClean="0">
                <a:solidFill>
                  <a:schemeClr val="tx1"/>
                </a:solidFill>
                <a:latin typeface="+mj-lt"/>
                <a:ea typeface="+mj-ea"/>
                <a:cs typeface="+mj-cs"/>
                <a:hlinkClick r:id="rId2"/>
              </a:rPr>
              <a:t>  </a:t>
            </a:r>
            <a:r>
              <a:rPr lang="en-US" sz="4000" b="1" kern="1200" baseline="0" dirty="0" smtClean="0">
                <a:solidFill>
                  <a:schemeClr val="tx1"/>
                </a:solidFill>
                <a:latin typeface="+mj-lt"/>
                <a:ea typeface="+mj-ea"/>
                <a:cs typeface="+mj-cs"/>
                <a:hlinkClick r:id="rId2"/>
              </a:rPr>
              <a:t>needed if</a:t>
            </a:r>
            <a:r>
              <a:rPr lang="en-US" sz="4000" b="1" kern="1200" baseline="0" dirty="0" smtClean="0">
                <a:solidFill>
                  <a:schemeClr val="tx1"/>
                </a:solidFill>
                <a:latin typeface="+mj-lt"/>
                <a:ea typeface="+mj-ea"/>
                <a:cs typeface="+mj-cs"/>
                <a:hlinkClick r:id="rId2"/>
              </a:rPr>
              <a:t> for resection. Decompensation possible after </a:t>
            </a:r>
            <a:r>
              <a:rPr lang="en-US" sz="4000" b="1" kern="1200" baseline="0" dirty="0" smtClean="0">
                <a:solidFill>
                  <a:schemeClr val="tx1"/>
                </a:solidFill>
                <a:latin typeface="+mj-lt"/>
                <a:ea typeface="+mj-ea"/>
                <a:cs typeface="+mj-cs"/>
                <a:hlinkClick r:id="rId2"/>
              </a:rPr>
              <a:t>surgery.</a:t>
            </a:r>
            <a:endParaRPr lang="en-US" sz="4000" b="1" kern="1200" baseline="0" dirty="0" smtClean="0">
              <a:solidFill>
                <a:schemeClr val="tx1"/>
              </a:solidFill>
              <a:latin typeface="+mj-lt"/>
              <a:ea typeface="+mj-ea"/>
              <a:cs typeface="+mj-cs"/>
              <a:hlinkClick r:id="rId2"/>
            </a:endParaRPr>
          </a:p>
          <a:p>
            <a:pPr lvl="1"/>
            <a:r>
              <a:rPr lang="en-US" sz="4000" b="1" kern="1200" baseline="0" dirty="0" smtClean="0">
                <a:solidFill>
                  <a:schemeClr val="tx1"/>
                </a:solidFill>
                <a:latin typeface="+mj-lt"/>
                <a:ea typeface="+mj-ea"/>
                <a:cs typeface="+mj-cs"/>
                <a:hlinkClick r:id="rId2"/>
              </a:rPr>
              <a:t>Liver left </a:t>
            </a:r>
            <a:r>
              <a:rPr lang="en-US" sz="4000" b="1" kern="1200" baseline="0" dirty="0" smtClean="0">
                <a:solidFill>
                  <a:schemeClr val="tx1"/>
                </a:solidFill>
                <a:latin typeface="+mj-lt"/>
                <a:ea typeface="+mj-ea"/>
                <a:cs typeface="+mj-cs"/>
                <a:hlinkClick r:id="rId2"/>
              </a:rPr>
              <a:t>behind after resection still has malignant potential and recurrence rates are 50-60% after five years</a:t>
            </a:r>
            <a:r>
              <a:rPr lang="en-US" sz="4000" b="1" kern="1200" baseline="0" dirty="0" smtClean="0">
                <a:solidFill>
                  <a:schemeClr val="tx1"/>
                </a:solidFill>
                <a:latin typeface="+mj-lt"/>
                <a:ea typeface="+mj-ea"/>
                <a:cs typeface="+mj-cs"/>
                <a:hlinkClick r:id="rId2"/>
              </a:rPr>
              <a:t>.</a:t>
            </a:r>
            <a:endParaRPr lang="en-US" sz="4000" b="1" kern="1200" baseline="0" dirty="0" smtClean="0">
              <a:solidFill>
                <a:schemeClr val="tx1"/>
              </a:solidFill>
              <a:latin typeface="+mj-lt"/>
              <a:ea typeface="+mj-ea"/>
              <a:cs typeface="+mj-cs"/>
              <a:hlinkClick r:id="rId2"/>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4000" b="1" kern="1200" baseline="0" dirty="0" smtClean="0">
                <a:solidFill>
                  <a:schemeClr val="tx1"/>
                </a:solidFill>
                <a:latin typeface="+mj-lt"/>
                <a:ea typeface="+mj-ea"/>
                <a:cs typeface="+mj-cs"/>
                <a:hlinkClick r:id="rId2"/>
              </a:rPr>
              <a:t>Ablative therapy - Alcohol (ethanol) injection - </a:t>
            </a:r>
            <a:endParaRPr lang="en-US" dirty="0"/>
          </a:p>
        </p:txBody>
      </p:sp>
      <p:sp>
        <p:nvSpPr>
          <p:cNvPr id="3" name="Content Placeholder 2"/>
          <p:cNvSpPr>
            <a:spLocks noGrp="1"/>
          </p:cNvSpPr>
          <p:nvPr>
            <p:ph idx="1"/>
          </p:nvPr>
        </p:nvSpPr>
        <p:spPr/>
        <p:txBody>
          <a:bodyPr>
            <a:normAutofit fontScale="92500" lnSpcReduction="10000"/>
          </a:bodyPr>
          <a:lstStyle/>
          <a:p>
            <a:pPr lvl="0"/>
            <a:r>
              <a:rPr lang="en-US" sz="4000" b="1" kern="1200" baseline="0" dirty="0" smtClean="0">
                <a:solidFill>
                  <a:schemeClr val="tx1"/>
                </a:solidFill>
                <a:latin typeface="+mj-lt"/>
                <a:ea typeface="+mj-ea"/>
                <a:cs typeface="+mj-cs"/>
                <a:hlinkClick r:id="rId2"/>
              </a:rPr>
              <a:t>this is done percutaneously and has been carried out on small tumours in those with good underlying liver function. </a:t>
            </a:r>
            <a:endParaRPr lang="en-US" sz="4000" b="1" kern="1200" baseline="0" dirty="0" smtClean="0">
              <a:solidFill>
                <a:schemeClr val="tx1"/>
              </a:solidFill>
              <a:latin typeface="+mj-lt"/>
              <a:ea typeface="+mj-ea"/>
              <a:cs typeface="+mj-cs"/>
            </a:endParaRPr>
          </a:p>
          <a:p>
            <a:r>
              <a:rPr lang="en-US" sz="4000" b="1" kern="1200" baseline="0" dirty="0" smtClean="0">
                <a:solidFill>
                  <a:schemeClr val="tx1"/>
                </a:solidFill>
                <a:latin typeface="+mj-lt"/>
                <a:ea typeface="+mj-ea"/>
                <a:cs typeface="+mj-cs"/>
                <a:hlinkClick r:id="rId2"/>
              </a:rPr>
              <a:t>Limited ablation success and high recurrence rates</a:t>
            </a:r>
            <a:r>
              <a:rPr lang="en-US" sz="4000" b="1" kern="1200" baseline="0" dirty="0" smtClean="0">
                <a:solidFill>
                  <a:schemeClr val="tx1"/>
                </a:solidFill>
                <a:latin typeface="+mj-lt"/>
                <a:ea typeface="+mj-ea"/>
                <a:cs typeface="+mj-cs"/>
              </a:rPr>
              <a:t> for </a:t>
            </a:r>
            <a:r>
              <a:rPr lang="en-US" sz="4000" b="1" kern="1200" baseline="0" dirty="0" smtClean="0">
                <a:solidFill>
                  <a:schemeClr val="tx1"/>
                </a:solidFill>
                <a:latin typeface="+mj-lt"/>
                <a:ea typeface="+mj-ea"/>
                <a:cs typeface="+mj-cs"/>
                <a:hlinkClick r:id="rId2"/>
              </a:rPr>
              <a:t>Larger lesions </a:t>
            </a:r>
            <a:r>
              <a:rPr lang="en-US" sz="4000" b="1" kern="1200" baseline="0" dirty="0" smtClean="0">
                <a:solidFill>
                  <a:schemeClr val="tx1"/>
                </a:solidFill>
                <a:latin typeface="+mj-lt"/>
                <a:ea typeface="+mj-ea"/>
                <a:cs typeface="+mj-cs"/>
                <a:hlinkClick r:id="rId2"/>
              </a:rPr>
              <a:t> </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kern="1200" baseline="0" dirty="0" smtClean="0">
                <a:solidFill>
                  <a:schemeClr val="tx1"/>
                </a:solidFill>
                <a:latin typeface="+mj-lt"/>
                <a:ea typeface="+mj-ea"/>
                <a:cs typeface="+mj-cs"/>
                <a:hlinkClick r:id="rId2"/>
              </a:rPr>
              <a:t>Treatment</a:t>
            </a:r>
            <a:r>
              <a:rPr lang="en-US" sz="4400" b="1" kern="1200" baseline="0" dirty="0" smtClean="0">
                <a:solidFill>
                  <a:schemeClr val="tx1"/>
                </a:solidFill>
                <a:latin typeface="+mj-lt"/>
                <a:ea typeface="+mj-ea"/>
                <a:cs typeface="+mj-cs"/>
                <a:hlinkClick r:id="rId2"/>
              </a:rPr>
              <a:t> - difficult </a:t>
            </a:r>
            <a:r>
              <a:rPr lang="en-US" sz="4400" b="1" kern="1200" baseline="0" dirty="0" smtClean="0">
                <a:solidFill>
                  <a:schemeClr val="tx1"/>
                </a:solidFill>
                <a:latin typeface="+mj-lt"/>
                <a:ea typeface="+mj-ea"/>
                <a:cs typeface="+mj-cs"/>
                <a:hlinkClick r:id="rId2"/>
              </a:rPr>
              <a:t>in the posterior segments of the liver and needle tract tumour seeding is a risk, as well as bile duct injury. </a:t>
            </a:r>
            <a:endParaRPr lang="en-US" dirty="0"/>
          </a:p>
        </p:txBody>
      </p:sp>
      <p:sp>
        <p:nvSpPr>
          <p:cNvPr id="3" name="Content Placeholder 2"/>
          <p:cNvSpPr>
            <a:spLocks noGrp="1"/>
          </p:cNvSpPr>
          <p:nvPr>
            <p:ph idx="1"/>
          </p:nvPr>
        </p:nvSpPr>
        <p:spPr>
          <a:xfrm>
            <a:off x="914400" y="3962400"/>
            <a:ext cx="7772400" cy="2088360"/>
          </a:xfrm>
        </p:spPr>
        <p:txBody>
          <a:bodyPr>
            <a:normAutofit fontScale="92500"/>
          </a:bodyPr>
          <a:lstStyle/>
          <a:p>
            <a:pPr lvl="0"/>
            <a:r>
              <a:rPr lang="en-US" sz="4400" b="1" kern="1200" baseline="0" dirty="0" smtClean="0">
                <a:solidFill>
                  <a:schemeClr val="tx1"/>
                </a:solidFill>
                <a:latin typeface="+mj-lt"/>
                <a:ea typeface="+mj-ea"/>
                <a:cs typeface="+mj-cs"/>
                <a:hlinkClick r:id="rId2"/>
              </a:rPr>
              <a:t>This may be the best treatment for those with small, inoperable HCCs.3</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kern="1200" baseline="0" dirty="0" smtClean="0">
                <a:solidFill>
                  <a:schemeClr val="tx1"/>
                </a:solidFill>
                <a:latin typeface="+mj-lt"/>
                <a:ea typeface="+mj-ea"/>
                <a:cs typeface="+mj-cs"/>
                <a:hlinkClick r:id="rId2"/>
              </a:rPr>
              <a:t>Radiofrequency ablation -</a:t>
            </a:r>
            <a:endParaRPr lang="en-US" dirty="0"/>
          </a:p>
        </p:txBody>
      </p:sp>
      <p:sp>
        <p:nvSpPr>
          <p:cNvPr id="3" name="Content Placeholder 2"/>
          <p:cNvSpPr>
            <a:spLocks noGrp="1"/>
          </p:cNvSpPr>
          <p:nvPr>
            <p:ph idx="1"/>
          </p:nvPr>
        </p:nvSpPr>
        <p:spPr/>
        <p:txBody>
          <a:bodyPr>
            <a:normAutofit fontScale="77500" lnSpcReduction="20000"/>
          </a:bodyPr>
          <a:lstStyle/>
          <a:p>
            <a:pPr lvl="1"/>
            <a:r>
              <a:rPr lang="en-US" sz="4000" b="1" kern="1200" baseline="0" dirty="0" smtClean="0">
                <a:solidFill>
                  <a:schemeClr val="tx1"/>
                </a:solidFill>
                <a:latin typeface="+mj-lt"/>
                <a:ea typeface="+mj-ea"/>
                <a:cs typeface="+mj-cs"/>
                <a:hlinkClick r:id="rId2"/>
              </a:rPr>
              <a:t> high frequency ultrasound probes are placed into the tumour mass. </a:t>
            </a:r>
            <a:endParaRPr lang="en-US" sz="4000" b="1" kern="1200" baseline="0" dirty="0" smtClean="0">
              <a:solidFill>
                <a:schemeClr val="tx1"/>
              </a:solidFill>
              <a:latin typeface="+mj-lt"/>
              <a:ea typeface="+mj-ea"/>
              <a:cs typeface="+mj-cs"/>
            </a:endParaRPr>
          </a:p>
          <a:p>
            <a:pPr lvl="1"/>
            <a:r>
              <a:rPr lang="en-US" sz="4000" b="1" kern="1200" baseline="0" dirty="0" smtClean="0">
                <a:solidFill>
                  <a:schemeClr val="tx1"/>
                </a:solidFill>
                <a:latin typeface="+mj-lt"/>
                <a:ea typeface="+mj-ea"/>
                <a:cs typeface="+mj-cs"/>
                <a:hlinkClick r:id="rId2"/>
              </a:rPr>
              <a:t>relatively </a:t>
            </a:r>
            <a:r>
              <a:rPr lang="en-US" sz="4000" b="1" kern="1200" baseline="0" dirty="0" smtClean="0">
                <a:solidFill>
                  <a:schemeClr val="tx1"/>
                </a:solidFill>
                <a:latin typeface="+mj-lt"/>
                <a:ea typeface="+mj-ea"/>
                <a:cs typeface="+mj-cs"/>
                <a:hlinkClick r:id="rId2"/>
              </a:rPr>
              <a:t>new technique that produces tumour necrosis</a:t>
            </a:r>
            <a:r>
              <a:rPr lang="en-US" sz="4000" b="1" kern="1200" baseline="0" dirty="0" smtClean="0">
                <a:solidFill>
                  <a:schemeClr val="tx1"/>
                </a:solidFill>
                <a:latin typeface="+mj-lt"/>
                <a:ea typeface="+mj-ea"/>
                <a:cs typeface="+mj-cs"/>
                <a:hlinkClick r:id="rId2"/>
              </a:rPr>
              <a:t>.</a:t>
            </a:r>
          </a:p>
          <a:p>
            <a:pPr lvl="1"/>
            <a:r>
              <a:rPr lang="en-US" sz="4000" b="1" kern="1200" baseline="0" dirty="0" smtClean="0">
                <a:solidFill>
                  <a:schemeClr val="tx1"/>
                </a:solidFill>
                <a:latin typeface="+mj-lt"/>
                <a:ea typeface="+mj-ea"/>
                <a:cs typeface="+mj-cs"/>
                <a:hlinkClick r:id="rId2"/>
              </a:rPr>
              <a:t> </a:t>
            </a:r>
            <a:r>
              <a:rPr lang="en-US" sz="4000" b="1" kern="1200" baseline="0" dirty="0" smtClean="0">
                <a:solidFill>
                  <a:schemeClr val="tx1"/>
                </a:solidFill>
                <a:latin typeface="+mj-lt"/>
                <a:ea typeface="+mj-ea"/>
                <a:cs typeface="+mj-cs"/>
                <a:hlinkClick r:id="rId2"/>
              </a:rPr>
              <a:t>It may be more effective than ethanol injection for larger tumours.</a:t>
            </a:r>
            <a:r>
              <a:rPr lang="en-US" sz="4000" b="1" kern="1200" baseline="0" dirty="0" smtClean="0">
                <a:solidFill>
                  <a:schemeClr val="tx1"/>
                </a:solidFill>
                <a:latin typeface="+mj-lt"/>
                <a:ea typeface="+mj-ea"/>
                <a:cs typeface="+mj-cs"/>
                <a:hlinkClick r:id="rId2"/>
              </a:rPr>
              <a:t> </a:t>
            </a:r>
            <a:endParaRPr lang="en-US" sz="4000" b="1" kern="1200" baseline="0" dirty="0" smtClean="0">
              <a:solidFill>
                <a:schemeClr val="tx1"/>
              </a:solidFill>
              <a:latin typeface="+mj-lt"/>
              <a:ea typeface="+mj-ea"/>
              <a:cs typeface="+mj-cs"/>
            </a:endParaRPr>
          </a:p>
          <a:p>
            <a:pPr lvl="1"/>
            <a:r>
              <a:rPr lang="en-US" sz="4000" b="1" kern="1200" baseline="0" dirty="0" smtClean="0">
                <a:solidFill>
                  <a:schemeClr val="tx1"/>
                </a:solidFill>
                <a:latin typeface="+mj-lt"/>
                <a:ea typeface="+mj-ea"/>
                <a:cs typeface="+mj-cs"/>
              </a:rPr>
              <a:t> This procedure is approved by NICE</a:t>
            </a:r>
            <a:r>
              <a:rPr lang="en-US" sz="4000" b="1" kern="1200" baseline="0" dirty="0" smtClean="0">
                <a:solidFill>
                  <a:schemeClr val="tx1"/>
                </a:solidFill>
                <a:latin typeface="+mj-lt"/>
                <a:ea typeface="+mj-ea"/>
                <a:cs typeface="+mj-cs"/>
              </a:rPr>
              <a:t>.</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kern="1200" baseline="0" dirty="0" smtClean="0">
                <a:solidFill>
                  <a:schemeClr val="tx1"/>
                </a:solidFill>
                <a:latin typeface="+mj-lt"/>
                <a:ea typeface="+mj-ea"/>
                <a:cs typeface="+mj-cs"/>
                <a:hlinkClick r:id="rId2"/>
              </a:rPr>
              <a:t>Microwave ablation -</a:t>
            </a:r>
            <a:r>
              <a:rPr lang="en-US" sz="4400" b="1" kern="1200" baseline="0" dirty="0" smtClean="0">
                <a:solidFill>
                  <a:schemeClr val="tx1"/>
                </a:solidFill>
                <a:latin typeface="+mj-lt"/>
                <a:ea typeface="+mj-ea"/>
                <a:cs typeface="+mj-cs"/>
                <a:hlinkClick r:id="rId2"/>
              </a:rPr>
              <a:t> </a:t>
            </a:r>
            <a:endParaRPr lang="en-US" dirty="0"/>
          </a:p>
        </p:txBody>
      </p:sp>
      <p:sp>
        <p:nvSpPr>
          <p:cNvPr id="3" name="Content Placeholder 2"/>
          <p:cNvSpPr>
            <a:spLocks noGrp="1"/>
          </p:cNvSpPr>
          <p:nvPr>
            <p:ph idx="1"/>
          </p:nvPr>
        </p:nvSpPr>
        <p:spPr/>
        <p:txBody>
          <a:bodyPr>
            <a:normAutofit fontScale="70000" lnSpcReduction="20000"/>
          </a:bodyPr>
          <a:lstStyle/>
          <a:p>
            <a:pPr lvl="0"/>
            <a:r>
              <a:rPr lang="en-US" sz="4400" b="1" kern="1200" baseline="0" dirty="0" smtClean="0">
                <a:solidFill>
                  <a:schemeClr val="tx1"/>
                </a:solidFill>
                <a:latin typeface="+mj-lt"/>
                <a:ea typeface="+mj-ea"/>
                <a:cs typeface="+mj-cs"/>
                <a:hlinkClick r:id="rId2"/>
              </a:rPr>
              <a:t>this is approved by NICE.</a:t>
            </a:r>
          </a:p>
          <a:p>
            <a:pPr lvl="0"/>
            <a:r>
              <a:rPr lang="en-US" sz="4400" b="1" kern="1200" baseline="0" dirty="0" smtClean="0">
                <a:solidFill>
                  <a:schemeClr val="tx1"/>
                </a:solidFill>
                <a:latin typeface="+mj-lt"/>
                <a:ea typeface="+mj-ea"/>
                <a:cs typeface="+mj-cs"/>
                <a:hlinkClick r:id="rId2"/>
              </a:rPr>
              <a:t> It destroys tumour cells by heat and results in localised areas of necrosis and tissue destruction. </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2"/>
              </a:rPr>
              <a:t>Needle electrodes are inserted into the liver, either percutaneously or at laparoscopy or laparotomy, and are attached to a microwave generator.9</a:t>
            </a:r>
            <a:endParaRPr lang="en-US" sz="4400" b="1" kern="1200" baseline="0" dirty="0" smtClean="0">
              <a:solidFill>
                <a:schemeClr val="tx1"/>
              </a:solidFill>
              <a:latin typeface="+mj-lt"/>
              <a:ea typeface="+mj-ea"/>
              <a:cs typeface="+mj-cs"/>
            </a:endParaRPr>
          </a:p>
          <a:p>
            <a:pPr lvl="1"/>
            <a:r>
              <a:rPr lang="en-US" sz="4000" b="1" kern="1200" baseline="0" dirty="0" smtClean="0">
                <a:solidFill>
                  <a:schemeClr val="tx1"/>
                </a:solidFill>
                <a:latin typeface="+mj-lt"/>
                <a:ea typeface="+mj-ea"/>
                <a:cs typeface="+mj-cs"/>
                <a:hlinkClick r:id="rId2"/>
              </a:rPr>
              <a:t>Acetic acid, laser or cold ablation may also be used.</a:t>
            </a:r>
            <a:endParaRPr lang="en-US" sz="4000" b="1" kern="1200" baseline="0" dirty="0" smtClean="0">
              <a:solidFill>
                <a:schemeClr val="tx1"/>
              </a:solidFill>
              <a:latin typeface="+mj-lt"/>
              <a:ea typeface="+mj-ea"/>
              <a:cs typeface="+mj-cs"/>
              <a:hlinkClick r:id="rId2"/>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914400"/>
          </a:xfrm>
        </p:spPr>
        <p:txBody>
          <a:bodyPr>
            <a:normAutofit/>
          </a:bodyPr>
          <a:lstStyle/>
          <a:p>
            <a:pPr lvl="0"/>
            <a:r>
              <a:rPr lang="en-US" sz="4400" b="1" kern="1200" baseline="0" dirty="0" smtClean="0">
                <a:solidFill>
                  <a:schemeClr val="tx1"/>
                </a:solidFill>
                <a:latin typeface="+mj-lt"/>
                <a:ea typeface="+mj-ea"/>
                <a:cs typeface="+mj-cs"/>
                <a:hlinkClick r:id="rId2"/>
              </a:rPr>
              <a:t>Chemoembolisation</a:t>
            </a:r>
            <a:endParaRPr lang="en-US" dirty="0"/>
          </a:p>
        </p:txBody>
      </p:sp>
      <p:sp>
        <p:nvSpPr>
          <p:cNvPr id="3" name="Content Placeholder 2"/>
          <p:cNvSpPr>
            <a:spLocks noGrp="1"/>
          </p:cNvSpPr>
          <p:nvPr>
            <p:ph idx="1"/>
          </p:nvPr>
        </p:nvSpPr>
        <p:spPr>
          <a:xfrm>
            <a:off x="381000" y="1143000"/>
            <a:ext cx="8763000" cy="5715000"/>
          </a:xfrm>
        </p:spPr>
        <p:txBody>
          <a:bodyPr>
            <a:normAutofit fontScale="70000" lnSpcReduction="20000"/>
          </a:bodyPr>
          <a:lstStyle/>
          <a:p>
            <a:pPr lvl="0"/>
            <a:r>
              <a:rPr lang="en-US" sz="4400" b="1" kern="1200" baseline="0" dirty="0" smtClean="0">
                <a:solidFill>
                  <a:schemeClr val="tx1"/>
                </a:solidFill>
                <a:latin typeface="+mj-lt"/>
                <a:ea typeface="+mj-ea"/>
                <a:cs typeface="+mj-cs"/>
                <a:hlinkClick r:id="rId2"/>
              </a:rPr>
              <a:t>delivery </a:t>
            </a:r>
            <a:r>
              <a:rPr lang="en-US" sz="4400" b="1" kern="1200" baseline="0" dirty="0" smtClean="0">
                <a:solidFill>
                  <a:schemeClr val="tx1"/>
                </a:solidFill>
                <a:latin typeface="+mj-lt"/>
                <a:ea typeface="+mj-ea"/>
                <a:cs typeface="+mj-cs"/>
                <a:hlinkClick r:id="rId2"/>
              </a:rPr>
              <a:t>of high concentrations of chemotherapy drugs directly to the tumour via the hepatic artery using embolising agents such as cellulose.</a:t>
            </a:r>
            <a:endParaRPr lang="en-US" sz="4400" b="1" kern="1200" baseline="0" dirty="0" smtClean="0">
              <a:solidFill>
                <a:schemeClr val="tx1"/>
              </a:solidFill>
              <a:latin typeface="+mj-lt"/>
              <a:ea typeface="+mj-ea"/>
              <a:cs typeface="+mj-cs"/>
              <a:hlinkClick r:id="rId2"/>
            </a:endParaRPr>
          </a:p>
          <a:p>
            <a:pPr lvl="0"/>
            <a:r>
              <a:rPr lang="en-US" sz="4400" b="1" kern="1200" baseline="0" dirty="0" smtClean="0">
                <a:solidFill>
                  <a:schemeClr val="tx1"/>
                </a:solidFill>
                <a:latin typeface="+mj-lt"/>
                <a:ea typeface="+mj-ea"/>
                <a:cs typeface="+mj-cs"/>
                <a:hlinkClick r:id="rId2"/>
              </a:rPr>
              <a:t>used in</a:t>
            </a:r>
            <a:r>
              <a:rPr lang="en-US" sz="4000" b="1" kern="1200" baseline="0" dirty="0" smtClean="0">
                <a:solidFill>
                  <a:schemeClr val="tx1"/>
                </a:solidFill>
                <a:latin typeface="+mj-lt"/>
                <a:ea typeface="+mj-ea"/>
                <a:cs typeface="+mj-cs"/>
                <a:hlinkClick r:id="rId2"/>
              </a:rPr>
              <a:t> </a:t>
            </a:r>
            <a:r>
              <a:rPr lang="en-US" sz="4000" b="1" kern="1200" baseline="0" dirty="0" smtClean="0">
                <a:solidFill>
                  <a:schemeClr val="tx1"/>
                </a:solidFill>
                <a:latin typeface="+mj-lt"/>
                <a:ea typeface="+mj-ea"/>
                <a:cs typeface="+mj-cs"/>
                <a:hlinkClick r:id="rId2"/>
              </a:rPr>
              <a:t>those with preserved liver function with large or multifocal tumours without vascular invasion or extrahepatic spread, and who have no symptoms</a:t>
            </a:r>
            <a:r>
              <a:rPr lang="en-US" sz="4000" b="1" kern="1200" baseline="0" dirty="0" smtClean="0">
                <a:solidFill>
                  <a:schemeClr val="tx1"/>
                </a:solidFill>
                <a:latin typeface="+mj-lt"/>
                <a:ea typeface="+mj-ea"/>
                <a:cs typeface="+mj-cs"/>
                <a:hlinkClick r:id="rId2"/>
              </a:rPr>
              <a:t>.</a:t>
            </a:r>
          </a:p>
          <a:p>
            <a:pPr lvl="0"/>
            <a:r>
              <a:rPr lang="en-US" sz="4400" b="1" kern="1200" baseline="0" dirty="0" smtClean="0">
                <a:solidFill>
                  <a:schemeClr val="tx1"/>
                </a:solidFill>
                <a:latin typeface="+mj-lt"/>
                <a:ea typeface="+mj-ea"/>
                <a:cs typeface="+mj-cs"/>
                <a:hlinkClick r:id="rId2"/>
              </a:rPr>
              <a:t>effective </a:t>
            </a:r>
            <a:r>
              <a:rPr lang="en-US" sz="4400" b="1" kern="1200" baseline="0" dirty="0" smtClean="0">
                <a:solidFill>
                  <a:schemeClr val="tx1"/>
                </a:solidFill>
                <a:latin typeface="+mj-lt"/>
                <a:ea typeface="+mj-ea"/>
                <a:cs typeface="+mj-cs"/>
                <a:hlinkClick r:id="rId2"/>
              </a:rPr>
              <a:t>in reducing tumour size as well as treating pain or bleeding</a:t>
            </a:r>
            <a:r>
              <a:rPr lang="en-US" sz="4400" b="1" kern="1200" baseline="0" dirty="0" smtClean="0">
                <a:solidFill>
                  <a:schemeClr val="tx1"/>
                </a:solidFill>
                <a:latin typeface="+mj-lt"/>
                <a:ea typeface="+mj-ea"/>
                <a:cs typeface="+mj-cs"/>
                <a:hlinkClick r:id="rId2"/>
              </a:rPr>
              <a:t>.</a:t>
            </a:r>
          </a:p>
          <a:p>
            <a:pPr lvl="0"/>
            <a:r>
              <a:rPr lang="en-US" sz="4400" b="1" kern="1200" baseline="0" dirty="0" smtClean="0">
                <a:solidFill>
                  <a:schemeClr val="tx1"/>
                </a:solidFill>
                <a:latin typeface="+mj-lt"/>
                <a:ea typeface="+mj-ea"/>
                <a:cs typeface="+mj-cs"/>
                <a:hlinkClick r:id="rId2"/>
              </a:rPr>
              <a:t>Median survival is &gt;2 years</a:t>
            </a:r>
            <a:r>
              <a:rPr lang="en-US" sz="4400" b="1" kern="1200" baseline="0" dirty="0" smtClean="0">
                <a:solidFill>
                  <a:schemeClr val="tx1"/>
                </a:solidFill>
                <a:latin typeface="+mj-lt"/>
                <a:ea typeface="+mj-ea"/>
                <a:cs typeface="+mj-cs"/>
                <a:hlinkClick r:id="rId2"/>
              </a:rPr>
              <a:t> </a:t>
            </a:r>
            <a:endParaRPr lang="en-US" sz="4400" b="1" kern="1200" baseline="0" dirty="0" smtClean="0">
              <a:solidFill>
                <a:schemeClr val="tx1"/>
              </a:solidFill>
              <a:latin typeface="+mj-lt"/>
              <a:ea typeface="+mj-ea"/>
              <a:cs typeface="+mj-cs"/>
              <a:hlinkClick r:id="rId2"/>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400" b="1" kern="1200" baseline="0" dirty="0" smtClean="0">
                <a:solidFill>
                  <a:schemeClr val="tx1"/>
                </a:solidFill>
                <a:latin typeface="+mj-lt"/>
                <a:ea typeface="+mj-ea"/>
                <a:cs typeface="+mj-cs"/>
                <a:hlinkClick r:id="rId2"/>
              </a:rPr>
              <a:t>Systemic </a:t>
            </a:r>
            <a:r>
              <a:rPr lang="en-US" sz="4400" b="1" kern="1200" baseline="0" dirty="0" smtClean="0">
                <a:solidFill>
                  <a:schemeClr val="tx1"/>
                </a:solidFill>
                <a:latin typeface="+mj-lt"/>
                <a:ea typeface="+mj-ea"/>
                <a:cs typeface="+mj-cs"/>
                <a:hlinkClick r:id="rId2"/>
              </a:rPr>
              <a:t>chemotherapy</a:t>
            </a:r>
            <a:endParaRPr lang="en-US" dirty="0"/>
          </a:p>
        </p:txBody>
      </p:sp>
      <p:sp>
        <p:nvSpPr>
          <p:cNvPr id="3" name="Content Placeholder 2"/>
          <p:cNvSpPr>
            <a:spLocks noGrp="1"/>
          </p:cNvSpPr>
          <p:nvPr>
            <p:ph idx="1"/>
          </p:nvPr>
        </p:nvSpPr>
        <p:spPr>
          <a:xfrm>
            <a:off x="457200" y="1783560"/>
            <a:ext cx="8686800" cy="4572000"/>
          </a:xfrm>
        </p:spPr>
        <p:txBody>
          <a:bodyPr>
            <a:normAutofit fontScale="77500" lnSpcReduction="20000"/>
          </a:bodyPr>
          <a:lstStyle/>
          <a:p>
            <a:pPr lvl="0"/>
            <a:r>
              <a:rPr lang="en-US" sz="4400" b="1" kern="1200" baseline="0" dirty="0" smtClean="0">
                <a:solidFill>
                  <a:schemeClr val="tx1"/>
                </a:solidFill>
                <a:latin typeface="+mj-lt"/>
                <a:ea typeface="+mj-ea"/>
                <a:cs typeface="+mj-cs"/>
                <a:hlinkClick r:id="rId2"/>
              </a:rPr>
              <a:t> </a:t>
            </a:r>
            <a:r>
              <a:rPr lang="en-US" sz="4400" b="1" kern="1200" baseline="0" dirty="0" smtClean="0">
                <a:solidFill>
                  <a:schemeClr val="tx1"/>
                </a:solidFill>
                <a:latin typeface="+mj-lt"/>
                <a:ea typeface="+mj-ea"/>
                <a:cs typeface="+mj-cs"/>
                <a:hlinkClick r:id="rId2"/>
              </a:rPr>
              <a:t>may be used in advanced </a:t>
            </a:r>
            <a:r>
              <a:rPr lang="en-US" sz="4400" b="1" kern="1200" baseline="0" dirty="0" smtClean="0">
                <a:solidFill>
                  <a:schemeClr val="tx1"/>
                </a:solidFill>
                <a:latin typeface="+mj-lt"/>
                <a:ea typeface="+mj-ea"/>
                <a:cs typeface="+mj-cs"/>
                <a:hlinkClick r:id="rId2"/>
              </a:rPr>
              <a:t>disease</a:t>
            </a:r>
          </a:p>
          <a:p>
            <a:pPr lvl="1"/>
            <a:r>
              <a:rPr lang="en-US" sz="4000" b="1" kern="1200" baseline="0" dirty="0" smtClean="0">
                <a:solidFill>
                  <a:schemeClr val="tx1"/>
                </a:solidFill>
                <a:latin typeface="+mj-lt"/>
                <a:ea typeface="+mj-ea"/>
                <a:cs typeface="+mj-cs"/>
                <a:hlinkClick r:id="rId2"/>
              </a:rPr>
              <a:t> </a:t>
            </a:r>
            <a:r>
              <a:rPr lang="en-US" sz="4000" b="1" kern="1200" baseline="0" dirty="0" smtClean="0">
                <a:solidFill>
                  <a:schemeClr val="tx1"/>
                </a:solidFill>
                <a:latin typeface="+mj-lt"/>
                <a:ea typeface="+mj-ea"/>
                <a:cs typeface="+mj-cs"/>
                <a:hlinkClick r:id="rId2"/>
              </a:rPr>
              <a:t>but HCC is relatively chemotherapy-resistant.</a:t>
            </a:r>
          </a:p>
          <a:p>
            <a:pPr lvl="0"/>
            <a:r>
              <a:rPr lang="en-US" sz="4400" b="1" kern="1200" baseline="0" dirty="0" smtClean="0">
                <a:solidFill>
                  <a:schemeClr val="tx1"/>
                </a:solidFill>
                <a:latin typeface="+mj-lt"/>
                <a:ea typeface="+mj-ea"/>
                <a:cs typeface="+mj-cs"/>
                <a:hlinkClick r:id="rId2"/>
              </a:rPr>
              <a:t>Therapies with molecular targeted therapies, such as </a:t>
            </a:r>
            <a:r>
              <a:rPr lang="en-US" sz="4400" b="1" kern="1200" baseline="0" dirty="0" smtClean="0">
                <a:solidFill>
                  <a:schemeClr val="tx1"/>
                </a:solidFill>
                <a:latin typeface="+mj-lt"/>
                <a:ea typeface="+mj-ea"/>
                <a:cs typeface="+mj-cs"/>
                <a:hlinkClick r:id="rId3"/>
              </a:rPr>
              <a:t>sorafenib, are also being investigated and are so far very promising.</a:t>
            </a:r>
            <a:endParaRPr lang="en-US" sz="4400" b="1" kern="1200" baseline="0" dirty="0" smtClean="0">
              <a:solidFill>
                <a:schemeClr val="tx1"/>
              </a:solidFill>
              <a:latin typeface="+mj-lt"/>
              <a:ea typeface="+mj-ea"/>
              <a:cs typeface="+mj-cs"/>
              <a:hlinkClick r:id="rId3"/>
            </a:endParaRPr>
          </a:p>
          <a:p>
            <a:pPr lvl="0"/>
            <a:r>
              <a:rPr lang="en-US" sz="4400" b="1" kern="1200" baseline="0" dirty="0" smtClean="0">
                <a:solidFill>
                  <a:schemeClr val="tx1"/>
                </a:solidFill>
                <a:latin typeface="+mj-lt"/>
                <a:ea typeface="+mj-ea"/>
                <a:cs typeface="+mj-cs"/>
                <a:hlinkClick r:id="rId3"/>
              </a:rPr>
              <a:t>Sorafenib </a:t>
            </a:r>
            <a:r>
              <a:rPr lang="en-US" sz="4400" b="1" kern="1200" baseline="0" dirty="0" smtClean="0">
                <a:solidFill>
                  <a:schemeClr val="tx1"/>
                </a:solidFill>
                <a:latin typeface="+mj-lt"/>
                <a:ea typeface="+mj-ea"/>
                <a:cs typeface="+mj-cs"/>
                <a:hlinkClick r:id="rId3"/>
              </a:rPr>
              <a:t>is currently being assessed by NICE</a:t>
            </a:r>
            <a:r>
              <a:rPr lang="en-US" sz="4400" b="1" kern="1200" baseline="0" dirty="0" smtClean="0">
                <a:solidFill>
                  <a:schemeClr val="tx1"/>
                </a:solidFill>
                <a:latin typeface="+mj-lt"/>
                <a:ea typeface="+mj-ea"/>
                <a:cs typeface="+mj-cs"/>
                <a:hlinkClick r:id="rId3"/>
              </a:rPr>
              <a:t>.</a:t>
            </a: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4400" b="1" kern="1200" baseline="0" dirty="0" smtClean="0">
                <a:solidFill>
                  <a:schemeClr val="tx1"/>
                </a:solidFill>
                <a:latin typeface="+mj-lt"/>
                <a:ea typeface="+mj-ea"/>
                <a:cs typeface="+mj-cs"/>
                <a:hlinkClick r:id="rId2"/>
              </a:rPr>
              <a:t>Other treatments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sz="4400" b="1" kern="1200" baseline="0" dirty="0" smtClean="0">
                <a:solidFill>
                  <a:schemeClr val="tx1"/>
                </a:solidFill>
                <a:latin typeface="+mj-lt"/>
                <a:ea typeface="+mj-ea"/>
                <a:cs typeface="+mj-cs"/>
                <a:hlinkClick r:id="rId3"/>
              </a:rPr>
              <a:t>Retinoids and adaptive immunotherapy (using primed peripheral lymphocytes) </a:t>
            </a:r>
          </a:p>
          <a:p>
            <a:pPr lvl="0"/>
            <a:r>
              <a:rPr lang="en-US" sz="4000" b="1" kern="1200" baseline="0" dirty="0" smtClean="0">
                <a:solidFill>
                  <a:schemeClr val="tx1"/>
                </a:solidFill>
                <a:latin typeface="+mj-lt"/>
                <a:ea typeface="+mj-ea"/>
                <a:cs typeface="+mj-cs"/>
                <a:hlinkClick r:id="rId3"/>
              </a:rPr>
              <a:t>CyberKnife® stereotactic radiosurgery is a new technology.</a:t>
            </a:r>
          </a:p>
          <a:p>
            <a:pPr lvl="2"/>
            <a:r>
              <a:rPr lang="en-US" sz="3600" b="1" kern="1200" baseline="0" dirty="0" smtClean="0">
                <a:solidFill>
                  <a:schemeClr val="tx1"/>
                </a:solidFill>
                <a:latin typeface="+mj-lt"/>
                <a:ea typeface="+mj-ea"/>
                <a:cs typeface="+mj-cs"/>
                <a:hlinkClick r:id="rId3"/>
              </a:rPr>
              <a:t> It combines robotics and image guidance so that highly focused, concentrated beams of radiation can be delivered to the tumour.</a:t>
            </a:r>
          </a:p>
          <a:p>
            <a:pPr lvl="6"/>
            <a:r>
              <a:rPr lang="en-US" sz="3200" b="1" kern="1200" baseline="0" dirty="0" smtClean="0">
                <a:solidFill>
                  <a:schemeClr val="tx1"/>
                </a:solidFill>
                <a:latin typeface="+mj-lt"/>
                <a:ea typeface="+mj-ea"/>
                <a:cs typeface="+mj-cs"/>
                <a:hlinkClick r:id="rId3"/>
              </a:rPr>
              <a:t>1 This is not widely available at present.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914400"/>
          </a:xfrm>
        </p:spPr>
        <p:txBody>
          <a:bodyPr>
            <a:normAutofit/>
          </a:bodyPr>
          <a:lstStyle/>
          <a:p>
            <a:r>
              <a:rPr lang="en-US" sz="4400" b="1" kern="1200" baseline="0" dirty="0" smtClean="0">
                <a:solidFill>
                  <a:schemeClr val="tx1"/>
                </a:solidFill>
                <a:latin typeface="+mj-lt"/>
                <a:ea typeface="+mj-ea"/>
                <a:cs typeface="+mj-cs"/>
                <a:hlinkClick r:id="rId2"/>
              </a:rPr>
              <a:t>Causes</a:t>
            </a:r>
            <a:endParaRPr lang="en-US" dirty="0"/>
          </a:p>
        </p:txBody>
      </p:sp>
      <p:sp>
        <p:nvSpPr>
          <p:cNvPr id="3" name="Content Placeholder 2"/>
          <p:cNvSpPr>
            <a:spLocks noGrp="1"/>
          </p:cNvSpPr>
          <p:nvPr>
            <p:ph idx="1"/>
          </p:nvPr>
        </p:nvSpPr>
        <p:spPr>
          <a:xfrm>
            <a:off x="381000" y="990600"/>
            <a:ext cx="8763000" cy="5867400"/>
          </a:xfrm>
        </p:spPr>
        <p:txBody>
          <a:bodyPr>
            <a:normAutofit fontScale="55000" lnSpcReduction="20000"/>
          </a:bodyPr>
          <a:lstStyle/>
          <a:p>
            <a:pPr lvl="0"/>
            <a:r>
              <a:rPr lang="en-US" sz="4400" b="1" kern="1200" baseline="0" dirty="0" smtClean="0">
                <a:solidFill>
                  <a:schemeClr val="tx1"/>
                </a:solidFill>
                <a:latin typeface="+mj-lt"/>
                <a:ea typeface="+mj-ea"/>
                <a:cs typeface="+mj-cs"/>
              </a:rPr>
              <a:t>liver cirrhosis - major risk factor in 90 to 95% of people who develop HCC</a:t>
            </a:r>
          </a:p>
          <a:p>
            <a:r>
              <a:rPr lang="en-US" sz="4400" b="1" kern="1200" baseline="0" dirty="0" smtClean="0">
                <a:solidFill>
                  <a:schemeClr val="tx1"/>
                </a:solidFill>
                <a:latin typeface="+mj-lt"/>
                <a:ea typeface="+mj-ea"/>
                <a:cs typeface="+mj-cs"/>
                <a:hlinkClick r:id="rId3"/>
              </a:rPr>
              <a:t>&lt;</a:t>
            </a:r>
            <a:r>
              <a:rPr lang="en-US" sz="3600" b="1" kern="1200" baseline="0" dirty="0" smtClean="0">
                <a:solidFill>
                  <a:schemeClr val="tx1"/>
                </a:solidFill>
                <a:latin typeface="+mj-lt"/>
                <a:ea typeface="+mj-ea"/>
                <a:cs typeface="+mj-cs"/>
                <a:hlinkClick r:id="rId3"/>
              </a:rPr>
              <a:t>Hepatitis B or hepatitis C infection.</a:t>
            </a:r>
          </a:p>
          <a:p>
            <a:pPr lvl="2"/>
            <a:r>
              <a:rPr lang="en-US" sz="3600" b="1" kern="1200" baseline="0" dirty="0" smtClean="0">
                <a:solidFill>
                  <a:schemeClr val="tx1"/>
                </a:solidFill>
                <a:latin typeface="+mj-lt"/>
                <a:ea typeface="+mj-ea"/>
                <a:cs typeface="+mj-cs"/>
                <a:hlinkClick r:id="rId3"/>
              </a:rPr>
              <a:t>350M</a:t>
            </a:r>
            <a:r>
              <a:rPr lang="en-US" sz="3600" b="1" kern="1200" baseline="0" dirty="0" smtClean="0">
                <a:solidFill>
                  <a:schemeClr val="tx1"/>
                </a:solidFill>
                <a:latin typeface="+mj-lt"/>
                <a:ea typeface="+mj-ea"/>
                <a:cs typeface="+mj-cs"/>
              </a:rPr>
              <a:t> have </a:t>
            </a:r>
            <a:r>
              <a:rPr lang="en-US" sz="3600" b="1" kern="1200" baseline="0" dirty="0" smtClean="0">
                <a:solidFill>
                  <a:schemeClr val="tx1"/>
                </a:solidFill>
                <a:latin typeface="+mj-lt"/>
                <a:ea typeface="+mj-ea"/>
                <a:cs typeface="+mj-cs"/>
                <a:hlinkClick r:id="rId4"/>
              </a:rPr>
              <a:t>chronic hepatitis B.</a:t>
            </a:r>
          </a:p>
          <a:p>
            <a:pPr lvl="3"/>
            <a:r>
              <a:rPr lang="en-US" sz="3200" b="1" kern="1200" baseline="0" dirty="0" smtClean="0">
                <a:solidFill>
                  <a:schemeClr val="tx1"/>
                </a:solidFill>
                <a:latin typeface="+mj-lt"/>
                <a:ea typeface="+mj-ea"/>
                <a:cs typeface="+mj-cs"/>
                <a:hlinkClick r:id="rId4"/>
              </a:rPr>
              <a:t>Chronic hepatitis B infection is the most common cause of HCC worldwide.</a:t>
            </a:r>
            <a:endParaRPr lang="en-US" sz="3200" b="1" kern="1200" baseline="0" dirty="0" smtClean="0">
              <a:solidFill>
                <a:schemeClr val="tx1"/>
              </a:solidFill>
              <a:latin typeface="+mj-lt"/>
              <a:ea typeface="+mj-ea"/>
              <a:cs typeface="+mj-cs"/>
            </a:endParaRPr>
          </a:p>
          <a:p>
            <a:pPr lvl="3"/>
            <a:r>
              <a:rPr lang="en-US" sz="3200" b="1" kern="1200" baseline="0" dirty="0" smtClean="0">
                <a:solidFill>
                  <a:schemeClr val="tx1"/>
                </a:solidFill>
                <a:latin typeface="+mj-lt"/>
                <a:ea typeface="+mj-ea"/>
                <a:cs typeface="+mj-cs"/>
                <a:hlinkClick r:id="rId4"/>
              </a:rPr>
              <a:t>170 M have hepatitis C</a:t>
            </a:r>
          </a:p>
          <a:p>
            <a:pPr lvl="4"/>
            <a:r>
              <a:rPr lang="en-US" sz="3200" b="1" kern="1200" baseline="0" dirty="0" smtClean="0">
                <a:solidFill>
                  <a:schemeClr val="tx1"/>
                </a:solidFill>
                <a:latin typeface="+mj-lt"/>
                <a:ea typeface="+mj-ea"/>
                <a:cs typeface="+mj-cs"/>
                <a:hlinkClick r:id="rId4"/>
              </a:rPr>
              <a:t>hepatitis C</a:t>
            </a:r>
            <a:r>
              <a:rPr lang="en-US" sz="3200" b="1" kern="1200" baseline="-25000" dirty="0" smtClean="0">
                <a:solidFill>
                  <a:schemeClr val="tx1"/>
                </a:solidFill>
                <a:latin typeface="+mj-lt"/>
                <a:ea typeface="+mj-ea"/>
                <a:cs typeface="+mj-cs"/>
                <a:hlinkClick r:id="rId4"/>
              </a:rPr>
              <a:t>chronic infxn </a:t>
            </a:r>
            <a:r>
              <a:rPr lang="en-US" sz="3200" b="1" kern="1200" baseline="0" dirty="0" smtClean="0">
                <a:solidFill>
                  <a:schemeClr val="tx1"/>
                </a:solidFill>
                <a:latin typeface="+mj-lt"/>
                <a:ea typeface="+mj-ea"/>
                <a:cs typeface="+mj-cs"/>
                <a:hlinkClick r:id="rId4"/>
              </a:rPr>
              <a:t> &gt; B.</a:t>
            </a:r>
          </a:p>
          <a:p>
            <a:pPr lvl="4"/>
            <a:r>
              <a:rPr lang="en-US" sz="3200" b="1" kern="1200" baseline="0" dirty="0" smtClean="0">
                <a:solidFill>
                  <a:schemeClr val="tx1"/>
                </a:solidFill>
                <a:latin typeface="+mj-lt"/>
                <a:ea typeface="+mj-ea"/>
                <a:cs typeface="+mj-cs"/>
                <a:hlinkClick r:id="rId4"/>
              </a:rPr>
              <a:t>Hepatitis C is the most common cause of HCC in Europe.</a:t>
            </a:r>
          </a:p>
          <a:p>
            <a:pPr lvl="2"/>
            <a:r>
              <a:rPr lang="en-US" sz="3600" b="1" kern="1200" baseline="0" dirty="0" smtClean="0">
                <a:solidFill>
                  <a:schemeClr val="tx1"/>
                </a:solidFill>
                <a:latin typeface="+mj-lt"/>
                <a:ea typeface="+mj-ea"/>
                <a:cs typeface="+mj-cs"/>
                <a:hlinkClick r:id="rId4"/>
              </a:rPr>
              <a:t>Hep B+C increases HCC risk further.</a:t>
            </a:r>
          </a:p>
          <a:p>
            <a:pPr lvl="0"/>
            <a:r>
              <a:rPr lang="en-US" sz="4400" b="1" kern="1200" baseline="0" dirty="0" smtClean="0">
                <a:solidFill>
                  <a:schemeClr val="tx1"/>
                </a:solidFill>
                <a:latin typeface="+mj-lt"/>
                <a:ea typeface="+mj-ea"/>
                <a:cs typeface="+mj-cs"/>
                <a:hlinkClick r:id="rId4"/>
              </a:rPr>
              <a:t>Alcoholism.</a:t>
            </a:r>
          </a:p>
          <a:p>
            <a:pPr lvl="0"/>
            <a:r>
              <a:rPr lang="en-US" sz="4400" b="1" kern="1200" baseline="0" dirty="0" smtClean="0">
                <a:solidFill>
                  <a:schemeClr val="tx1"/>
                </a:solidFill>
                <a:latin typeface="+mj-lt"/>
                <a:ea typeface="+mj-ea"/>
                <a:cs typeface="+mj-cs"/>
                <a:hlinkClick r:id="rId4"/>
              </a:rPr>
              <a:t>Genetic </a:t>
            </a:r>
            <a:r>
              <a:rPr lang="en-US" sz="4400" b="1" kern="1200" baseline="0" dirty="0" smtClean="0">
                <a:solidFill>
                  <a:schemeClr val="tx1"/>
                </a:solidFill>
                <a:latin typeface="+mj-lt"/>
                <a:ea typeface="+mj-ea"/>
                <a:cs typeface="+mj-cs"/>
                <a:hlinkClick r:id="rId5"/>
              </a:rPr>
              <a:t>haemochromatosis.</a:t>
            </a:r>
          </a:p>
          <a:p>
            <a:pPr lvl="0"/>
            <a:r>
              <a:rPr lang="en-US" sz="4400" b="1" kern="1200" baseline="0" dirty="0" smtClean="0">
                <a:solidFill>
                  <a:schemeClr val="tx1"/>
                </a:solidFill>
                <a:latin typeface="+mj-lt"/>
                <a:ea typeface="+mj-ea"/>
                <a:cs typeface="+mj-cs"/>
                <a:hlinkClick r:id="rId5"/>
              </a:rPr>
              <a:t>Primary biliary cirrhosis.</a:t>
            </a:r>
          </a:p>
          <a:p>
            <a:pPr lvl="0"/>
            <a:r>
              <a:rPr lang="en-US" sz="4400" b="1" kern="1200" baseline="0" dirty="0" smtClean="0">
                <a:solidFill>
                  <a:schemeClr val="tx1"/>
                </a:solidFill>
                <a:latin typeface="+mj-lt"/>
                <a:ea typeface="+mj-ea"/>
                <a:cs typeface="+mj-cs"/>
                <a:hlinkClick r:id="rId5"/>
              </a:rPr>
              <a:t>High aflatoxins in food. </a:t>
            </a:r>
          </a:p>
          <a:p>
            <a:pPr lvl="0"/>
            <a:r>
              <a:rPr lang="en-US" sz="4400" b="1" kern="1200" baseline="0" dirty="0" smtClean="0">
                <a:solidFill>
                  <a:schemeClr val="tx1"/>
                </a:solidFill>
                <a:latin typeface="+mj-lt"/>
                <a:ea typeface="+mj-ea"/>
                <a:cs typeface="+mj-cs"/>
                <a:hlinkClick r:id="rId6"/>
              </a:rPr>
              <a:t>metabolic syndrome related to obesity and </a:t>
            </a:r>
            <a:r>
              <a:rPr lang="en-US" sz="4400" b="1" kern="1200" baseline="0" dirty="0" smtClean="0">
                <a:solidFill>
                  <a:schemeClr val="tx1"/>
                </a:solidFill>
                <a:latin typeface="+mj-lt"/>
                <a:ea typeface="+mj-ea"/>
                <a:cs typeface="+mj-cs"/>
                <a:hlinkClick r:id="rId7"/>
              </a:rPr>
              <a:t>diabetes is an important risk factor </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kern="1200" baseline="0" dirty="0" smtClean="0">
                <a:solidFill>
                  <a:schemeClr val="tx1"/>
                </a:solidFill>
                <a:latin typeface="+mj-lt"/>
                <a:ea typeface="+mj-ea"/>
                <a:cs typeface="+mj-cs"/>
                <a:hlinkClick r:id="rId2"/>
              </a:rPr>
              <a:t>Interferon treatment in chronic hepatitis</a:t>
            </a:r>
            <a:endParaRPr lang="en-US" dirty="0"/>
          </a:p>
        </p:txBody>
      </p:sp>
      <p:sp>
        <p:nvSpPr>
          <p:cNvPr id="3" name="Content Placeholder 2"/>
          <p:cNvSpPr>
            <a:spLocks noGrp="1"/>
          </p:cNvSpPr>
          <p:nvPr>
            <p:ph idx="1"/>
          </p:nvPr>
        </p:nvSpPr>
        <p:spPr/>
        <p:txBody>
          <a:bodyPr/>
          <a:lstStyle/>
          <a:p>
            <a:pPr lvl="0"/>
            <a:r>
              <a:rPr lang="en-US" sz="4400" b="1" kern="1200" baseline="0" dirty="0" smtClean="0">
                <a:solidFill>
                  <a:schemeClr val="tx1"/>
                </a:solidFill>
                <a:latin typeface="+mj-lt"/>
                <a:ea typeface="+mj-ea"/>
                <a:cs typeface="+mj-cs"/>
                <a:hlinkClick r:id="rId2"/>
              </a:rPr>
              <a:t>Treatment of chronic hepatitis C can clear the virus in more than half of people treated.</a:t>
            </a:r>
            <a:endParaRPr lang="en-US"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kern="1200" baseline="0" dirty="0" smtClean="0">
                <a:solidFill>
                  <a:schemeClr val="tx1"/>
                </a:solidFill>
                <a:latin typeface="+mj-lt"/>
                <a:ea typeface="+mj-ea"/>
                <a:cs typeface="+mj-cs"/>
                <a:hlinkClick r:id="rId2"/>
              </a:rPr>
              <a:t>NICE </a:t>
            </a:r>
            <a:r>
              <a:rPr lang="en-US" sz="4400" b="1" kern="1200" baseline="0" dirty="0" smtClean="0">
                <a:solidFill>
                  <a:schemeClr val="tx1"/>
                </a:solidFill>
                <a:latin typeface="+mj-lt"/>
                <a:ea typeface="+mj-ea"/>
                <a:cs typeface="+mj-cs"/>
                <a:hlinkClick r:id="rId2"/>
              </a:rPr>
              <a:t>recommends a combination therapy of pegylated interferon and </a:t>
            </a:r>
            <a:r>
              <a:rPr lang="en-US" sz="4400" b="1" kern="1200" baseline="0" dirty="0" smtClean="0">
                <a:solidFill>
                  <a:schemeClr val="tx1"/>
                </a:solidFill>
                <a:latin typeface="+mj-lt"/>
                <a:ea typeface="+mj-ea"/>
                <a:cs typeface="+mj-cs"/>
                <a:hlinkClick r:id="rId3"/>
              </a:rPr>
              <a:t>ribavirin for the treatment of chronic hepatitis C.</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914400"/>
          </a:xfrm>
        </p:spPr>
        <p:txBody>
          <a:bodyPr/>
          <a:lstStyle/>
          <a:p>
            <a:pPr lvl="0"/>
            <a:r>
              <a:rPr lang="en-US" sz="4400" b="1" kern="1200" baseline="0" dirty="0" smtClean="0">
                <a:solidFill>
                  <a:schemeClr val="tx1"/>
                </a:solidFill>
                <a:latin typeface="+mj-lt"/>
                <a:ea typeface="+mj-ea"/>
                <a:cs typeface="+mj-cs"/>
                <a:hlinkClick r:id="rId2"/>
              </a:rPr>
              <a:t>Prognosis - </a:t>
            </a:r>
            <a:r>
              <a:rPr lang="en-US" sz="4000" b="1" kern="1200" baseline="0" dirty="0" smtClean="0">
                <a:solidFill>
                  <a:schemeClr val="tx1"/>
                </a:solidFill>
                <a:latin typeface="+mj-lt"/>
                <a:ea typeface="+mj-ea"/>
                <a:cs typeface="+mj-cs"/>
                <a:hlinkClick r:id="rId2"/>
              </a:rPr>
              <a:t>depends on the extent of underlying cirrhosis </a:t>
            </a:r>
            <a:endParaRPr lang="en-US" dirty="0"/>
          </a:p>
        </p:txBody>
      </p:sp>
      <p:sp>
        <p:nvSpPr>
          <p:cNvPr id="3" name="Content Placeholder 2"/>
          <p:cNvSpPr>
            <a:spLocks noGrp="1"/>
          </p:cNvSpPr>
          <p:nvPr>
            <p:ph idx="1"/>
          </p:nvPr>
        </p:nvSpPr>
        <p:spPr>
          <a:xfrm>
            <a:off x="533400" y="1905000"/>
            <a:ext cx="8610600" cy="4876800"/>
          </a:xfrm>
        </p:spPr>
        <p:txBody>
          <a:bodyPr>
            <a:normAutofit fontScale="92500" lnSpcReduction="10000"/>
          </a:bodyPr>
          <a:lstStyle/>
          <a:p>
            <a:pPr lvl="0"/>
            <a:r>
              <a:rPr lang="en-US" sz="4400" b="1" kern="1200" baseline="0" dirty="0" smtClean="0">
                <a:solidFill>
                  <a:schemeClr val="tx1"/>
                </a:solidFill>
                <a:latin typeface="+mj-lt"/>
                <a:ea typeface="+mj-ea"/>
                <a:cs typeface="+mj-cs"/>
              </a:rPr>
              <a:t>Median </a:t>
            </a:r>
            <a:r>
              <a:rPr lang="en-US" sz="4400" b="1" kern="1200" baseline="0" dirty="0" smtClean="0">
                <a:solidFill>
                  <a:schemeClr val="tx1"/>
                </a:solidFill>
                <a:latin typeface="+mj-lt"/>
                <a:ea typeface="+mj-ea"/>
                <a:cs typeface="+mj-cs"/>
              </a:rPr>
              <a:t>survival</a:t>
            </a:r>
            <a:r>
              <a:rPr lang="en-US" sz="4400" b="1" kern="1200" baseline="0" dirty="0" smtClean="0">
                <a:solidFill>
                  <a:schemeClr val="tx1"/>
                </a:solidFill>
                <a:latin typeface="+mj-lt"/>
                <a:ea typeface="+mj-ea"/>
                <a:cs typeface="+mj-cs"/>
              </a:rPr>
              <a:t> ~ </a:t>
            </a:r>
            <a:r>
              <a:rPr lang="en-US" sz="4400" b="1" kern="1200" baseline="0" dirty="0" smtClean="0">
                <a:solidFill>
                  <a:schemeClr val="tx1"/>
                </a:solidFill>
                <a:latin typeface="+mj-lt"/>
                <a:ea typeface="+mj-ea"/>
                <a:cs typeface="+mj-cs"/>
              </a:rPr>
              <a:t>about 6 months</a:t>
            </a:r>
            <a:r>
              <a:rPr lang="en-US" sz="4400" b="1" kern="1200" baseline="0" dirty="0" smtClean="0">
                <a:solidFill>
                  <a:schemeClr val="tx1"/>
                </a:solidFill>
                <a:latin typeface="+mj-lt"/>
                <a:ea typeface="+mj-ea"/>
                <a:cs typeface="+mj-cs"/>
              </a:rPr>
              <a:t>.</a:t>
            </a:r>
          </a:p>
          <a:p>
            <a:pPr lvl="0"/>
            <a:r>
              <a:rPr lang="en-US" sz="4400" b="1" kern="1200" baseline="0" dirty="0" smtClean="0">
                <a:solidFill>
                  <a:schemeClr val="tx1"/>
                </a:solidFill>
                <a:latin typeface="+mj-lt"/>
                <a:ea typeface="+mj-ea"/>
                <a:cs typeface="+mj-cs"/>
              </a:rPr>
              <a:t>Liver failure can occur with </a:t>
            </a:r>
            <a:r>
              <a:rPr lang="en-US" sz="4400" b="1" kern="1200" baseline="0" dirty="0" smtClean="0">
                <a:solidFill>
                  <a:schemeClr val="tx1"/>
                </a:solidFill>
                <a:latin typeface="+mj-lt"/>
                <a:ea typeface="+mj-ea"/>
                <a:cs typeface="+mj-cs"/>
              </a:rPr>
              <a:t>death </a:t>
            </a:r>
          </a:p>
          <a:p>
            <a:pPr lvl="1"/>
            <a:r>
              <a:rPr lang="en-US" sz="4000" b="1" kern="1200" baseline="0" dirty="0" smtClean="0">
                <a:solidFill>
                  <a:schemeClr val="tx1"/>
                </a:solidFill>
                <a:latin typeface="+mj-lt"/>
                <a:ea typeface="+mj-ea"/>
                <a:cs typeface="+mj-cs"/>
              </a:rPr>
              <a:t>&lt; </a:t>
            </a:r>
            <a:r>
              <a:rPr lang="en-US" sz="4000" b="1" kern="1200" baseline="0" dirty="0" err="1" smtClean="0">
                <a:solidFill>
                  <a:schemeClr val="tx1"/>
                </a:solidFill>
                <a:latin typeface="+mj-lt"/>
                <a:ea typeface="+mj-ea"/>
                <a:cs typeface="+mj-cs"/>
              </a:rPr>
              <a:t>cachexia</a:t>
            </a:r>
            <a:r>
              <a:rPr lang="en-US" sz="4000" b="1" kern="1200" baseline="0" dirty="0" smtClean="0">
                <a:solidFill>
                  <a:schemeClr val="tx1"/>
                </a:solidFill>
                <a:latin typeface="+mj-lt"/>
                <a:ea typeface="+mj-ea"/>
                <a:cs typeface="+mj-cs"/>
              </a:rPr>
              <a:t>, variceal bleeding and, occasionally, tumour rupture with intraperitoneal bleeding</a:t>
            </a:r>
            <a:r>
              <a:rPr lang="en-US" sz="4000" b="1" kern="1200" baseline="0" dirty="0" smtClean="0">
                <a:solidFill>
                  <a:schemeClr val="tx1"/>
                </a:solidFill>
                <a:latin typeface="+mj-lt"/>
                <a:ea typeface="+mj-ea"/>
                <a:cs typeface="+mj-cs"/>
              </a:rPr>
              <a:t>.</a:t>
            </a: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610600" cy="5736336"/>
          </a:xfrm>
        </p:spPr>
        <p:txBody>
          <a:bodyPr/>
          <a:lstStyle/>
          <a:p>
            <a:pPr lvl="0" algn="ctr"/>
            <a:r>
              <a:rPr lang="en-US" sz="5400" b="1" kern="1200" baseline="0" dirty="0" smtClean="0">
                <a:solidFill>
                  <a:schemeClr val="tx1"/>
                </a:solidFill>
                <a:latin typeface="+mj-lt"/>
                <a:ea typeface="+mj-ea"/>
                <a:cs typeface="+mj-cs"/>
                <a:hlinkClick r:id="rId2"/>
              </a:rPr>
              <a:t>Surgical resection, liver transplantation and ablation by radiofrequency or ethanol injection are now conventional therapies for early stage disease. </a:t>
            </a:r>
            <a:endParaRPr lang="en-US" sz="4800" dirty="0"/>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4400" b="1" kern="1200" baseline="0" dirty="0" smtClean="0">
                <a:solidFill>
                  <a:schemeClr val="tx1"/>
                </a:solidFill>
                <a:latin typeface="+mj-lt"/>
                <a:ea typeface="+mj-ea"/>
                <a:cs typeface="+mj-cs"/>
                <a:hlinkClick r:id="rId2"/>
              </a:rPr>
              <a:t>Prevention is the best approach.</a:t>
            </a:r>
            <a:endParaRPr lang="en-US" dirty="0"/>
          </a:p>
        </p:txBody>
      </p:sp>
      <p:sp>
        <p:nvSpPr>
          <p:cNvPr id="3" name="Content Placeholder 2"/>
          <p:cNvSpPr>
            <a:spLocks noGrp="1"/>
          </p:cNvSpPr>
          <p:nvPr>
            <p:ph idx="1"/>
          </p:nvPr>
        </p:nvSpPr>
        <p:spPr/>
        <p:txBody>
          <a:bodyPr>
            <a:normAutofit fontScale="62500" lnSpcReduction="20000"/>
          </a:bodyPr>
          <a:lstStyle/>
          <a:p>
            <a:pPr lvl="0"/>
            <a:r>
              <a:rPr lang="en-US" sz="4400" b="1" kern="1200" baseline="0" dirty="0" smtClean="0">
                <a:solidFill>
                  <a:schemeClr val="tx1"/>
                </a:solidFill>
                <a:latin typeface="+mj-lt"/>
                <a:ea typeface="+mj-ea"/>
                <a:cs typeface="+mj-cs"/>
                <a:hlinkClick r:id="rId2"/>
              </a:rPr>
              <a:t>The </a:t>
            </a:r>
            <a:r>
              <a:rPr lang="en-US" sz="4400" b="1" kern="1200" baseline="0" dirty="0" smtClean="0">
                <a:solidFill>
                  <a:schemeClr val="tx1"/>
                </a:solidFill>
                <a:latin typeface="+mj-lt"/>
                <a:ea typeface="+mj-ea"/>
                <a:cs typeface="+mj-cs"/>
                <a:hlinkClick r:id="rId3"/>
              </a:rPr>
              <a:t>hepatitis B vaccine will, it is hoped, reduce the incidence of HCC.2</a:t>
            </a:r>
          </a:p>
          <a:p>
            <a:pPr lvl="0"/>
            <a:r>
              <a:rPr lang="en-US" sz="4400" b="1" kern="1200" baseline="0" dirty="0" smtClean="0">
                <a:solidFill>
                  <a:schemeClr val="tx1"/>
                </a:solidFill>
                <a:latin typeface="+mj-lt"/>
                <a:ea typeface="+mj-ea"/>
                <a:cs typeface="+mj-cs"/>
                <a:hlinkClick r:id="rId3"/>
              </a:rPr>
              <a:t>There is so far no vaccine against hepatitis C but treatments including </a:t>
            </a:r>
            <a:r>
              <a:rPr lang="en-US" sz="4400" b="1" kern="1200" baseline="0" dirty="0" smtClean="0">
                <a:solidFill>
                  <a:schemeClr val="tx1"/>
                </a:solidFill>
                <a:latin typeface="+mj-lt"/>
                <a:ea typeface="+mj-ea"/>
                <a:cs typeface="+mj-cs"/>
                <a:hlinkClick r:id="rId4"/>
              </a:rPr>
              <a:t>interferon alpha may have a beneficial effect.</a:t>
            </a:r>
            <a:endParaRPr lang="en-US" sz="4400" b="1" kern="1200" baseline="0" dirty="0" smtClean="0">
              <a:solidFill>
                <a:schemeClr val="tx1"/>
              </a:solidFill>
              <a:latin typeface="+mj-lt"/>
              <a:ea typeface="+mj-ea"/>
              <a:cs typeface="+mj-cs"/>
            </a:endParaRPr>
          </a:p>
          <a:p>
            <a:pPr lvl="0"/>
            <a:endParaRPr lang="en-US" sz="4400" b="1" kern="1200" baseline="0" dirty="0" smtClean="0">
              <a:solidFill>
                <a:schemeClr val="tx1"/>
              </a:solidFill>
              <a:latin typeface="+mj-lt"/>
              <a:ea typeface="+mj-ea"/>
              <a:cs typeface="+mj-cs"/>
              <a:hlinkClick r:id="rId4"/>
            </a:endParaRPr>
          </a:p>
          <a:p>
            <a:pPr lvl="0"/>
            <a:r>
              <a:rPr lang="en-US" sz="4400" b="1" kern="1200" baseline="0" dirty="0" smtClean="0">
                <a:solidFill>
                  <a:schemeClr val="tx1"/>
                </a:solidFill>
                <a:latin typeface="+mj-lt"/>
                <a:ea typeface="+mj-ea"/>
                <a:cs typeface="+mj-cs"/>
                <a:hlinkClick r:id="rId4"/>
              </a:rPr>
              <a:t>A sensible approach to alcohol consumption would also be beneficial.</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kern="1200" baseline="0" dirty="0" smtClean="0">
                <a:solidFill>
                  <a:schemeClr val="tx1"/>
                </a:solidFill>
                <a:latin typeface="+mj-lt"/>
                <a:ea typeface="+mj-ea"/>
                <a:cs typeface="+mj-cs"/>
                <a:hlinkClick r:id="rId2"/>
              </a:rPr>
              <a:t>Rare associations include:</a:t>
            </a:r>
            <a:endParaRPr lang="en-US" dirty="0"/>
          </a:p>
        </p:txBody>
      </p:sp>
      <p:sp>
        <p:nvSpPr>
          <p:cNvPr id="3" name="Content Placeholder 2"/>
          <p:cNvSpPr>
            <a:spLocks noGrp="1"/>
          </p:cNvSpPr>
          <p:nvPr>
            <p:ph idx="1"/>
          </p:nvPr>
        </p:nvSpPr>
        <p:spPr/>
        <p:txBody>
          <a:bodyPr>
            <a:normAutofit fontScale="92500" lnSpcReduction="10000"/>
          </a:bodyPr>
          <a:lstStyle/>
          <a:p>
            <a:pPr lvl="0"/>
            <a:r>
              <a:rPr lang="en-US" sz="4400" b="1" kern="1200" baseline="0" dirty="0" smtClean="0">
                <a:solidFill>
                  <a:schemeClr val="tx1"/>
                </a:solidFill>
                <a:latin typeface="+mj-lt"/>
                <a:ea typeface="+mj-ea"/>
                <a:cs typeface="+mj-cs"/>
                <a:hlinkClick r:id="rId2"/>
              </a:rPr>
              <a:t>1Androgenic steroids</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3"/>
              </a:rPr>
              <a:t>Primary sclerosing cholangitis</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4"/>
              </a:rPr>
              <a:t>Alpha-1-antitrypsin deficiency</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5"/>
              </a:rPr>
              <a:t>Oral contraceptives</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6"/>
              </a:rPr>
              <a:t>Porphyria cutanea tarda</a:t>
            </a:r>
          </a:p>
          <a:p>
            <a:pPr lvl="3"/>
            <a:endParaRPr lang="en-US" sz="3200" b="1" kern="1200" baseline="0" dirty="0" smtClean="0">
              <a:solidFill>
                <a:schemeClr val="tx1"/>
              </a:solidFill>
              <a:latin typeface="+mj-lt"/>
              <a:ea typeface="+mj-ea"/>
              <a:cs typeface="+mj-cs"/>
              <a:hlinkClick r:id="rId6"/>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lvl="0"/>
            <a:r>
              <a:rPr lang="en-US" sz="4400" b="1" kern="1200" baseline="0" dirty="0" smtClean="0">
                <a:solidFill>
                  <a:schemeClr val="tx1"/>
                </a:solidFill>
                <a:latin typeface="+mj-lt"/>
                <a:ea typeface="+mj-ea"/>
                <a:cs typeface="+mj-cs"/>
                <a:hlinkClick r:id="rId2"/>
              </a:rPr>
              <a:t>MEN &gt;women </a:t>
            </a:r>
            <a:endParaRPr lang="en-US" dirty="0"/>
          </a:p>
        </p:txBody>
      </p:sp>
      <p:sp>
        <p:nvSpPr>
          <p:cNvPr id="4" name="Subtitle 3"/>
          <p:cNvSpPr>
            <a:spLocks noGrp="1"/>
          </p:cNvSpPr>
          <p:nvPr>
            <p:ph type="subTitle" idx="1"/>
          </p:nvPr>
        </p:nvSpPr>
        <p:spPr/>
        <p:txBody>
          <a:bodyPr>
            <a:normAutofit/>
          </a:bodyPr>
          <a:lstStyle/>
          <a:p>
            <a:pPr lvl="0"/>
            <a:r>
              <a:rPr lang="en-US" dirty="0" smtClean="0">
                <a:hlinkClick r:id="rId2"/>
              </a:rPr>
              <a:t>This is usually with symptoms of advancing cirrhosis and liver failure.</a:t>
            </a:r>
            <a:endParaRPr lang="en-US" sz="4400" b="1" kern="1200" baseline="0" dirty="0" smtClean="0">
              <a:solidFill>
                <a:schemeClr val="tx1"/>
              </a:solidFill>
              <a:latin typeface="+mj-lt"/>
              <a:ea typeface="+mj-ea"/>
              <a:cs typeface="+mj-cs"/>
              <a:hlinkClick r:id="rId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kern="1200" baseline="0" dirty="0" smtClean="0">
                <a:solidFill>
                  <a:schemeClr val="tx1"/>
                </a:solidFill>
                <a:latin typeface="+mj-lt"/>
                <a:ea typeface="+mj-ea"/>
                <a:cs typeface="+mj-cs"/>
                <a:hlinkClick r:id="rId2"/>
              </a:rPr>
              <a:t>SSymptoms</a:t>
            </a:r>
            <a:endParaRPr lang="en-US" dirty="0"/>
          </a:p>
        </p:txBody>
      </p:sp>
      <p:sp>
        <p:nvSpPr>
          <p:cNvPr id="3" name="Content Placeholder 2"/>
          <p:cNvSpPr>
            <a:spLocks noGrp="1"/>
          </p:cNvSpPr>
          <p:nvPr>
            <p:ph idx="1"/>
          </p:nvPr>
        </p:nvSpPr>
        <p:spPr/>
        <p:txBody>
          <a:bodyPr>
            <a:normAutofit/>
          </a:bodyPr>
          <a:lstStyle/>
          <a:p>
            <a:pPr lvl="0"/>
            <a:r>
              <a:rPr lang="en-US" sz="4400" b="1" kern="1200" baseline="0" dirty="0" smtClean="0">
                <a:solidFill>
                  <a:schemeClr val="tx1"/>
                </a:solidFill>
                <a:latin typeface="+mj-lt"/>
                <a:ea typeface="+mj-ea"/>
                <a:cs typeface="+mj-cs"/>
                <a:hlinkClick r:id="rId3"/>
              </a:rPr>
              <a:t>Pruritus</a:t>
            </a:r>
            <a:endParaRPr lang="en-US" sz="4400" b="1" kern="1200" baseline="0" dirty="0" smtClean="0">
              <a:solidFill>
                <a:schemeClr val="tx1"/>
              </a:solidFill>
              <a:latin typeface="+mj-lt"/>
              <a:ea typeface="+mj-ea"/>
              <a:cs typeface="+mj-cs"/>
              <a:hlinkClick r:id="rId4"/>
            </a:endParaRPr>
          </a:p>
          <a:p>
            <a:pPr lvl="0"/>
            <a:r>
              <a:rPr lang="en-US" sz="4400" b="1" kern="1200" baseline="0" dirty="0" smtClean="0">
                <a:solidFill>
                  <a:schemeClr val="tx1"/>
                </a:solidFill>
                <a:latin typeface="+mj-lt"/>
                <a:ea typeface="+mj-ea"/>
                <a:cs typeface="+mj-cs"/>
                <a:hlinkClick r:id="rId5"/>
              </a:rPr>
              <a:t>Right </a:t>
            </a:r>
            <a:r>
              <a:rPr lang="en-US" sz="4400" b="1" kern="1200" baseline="0" dirty="0" smtClean="0">
                <a:solidFill>
                  <a:schemeClr val="tx1"/>
                </a:solidFill>
                <a:latin typeface="+mj-lt"/>
                <a:ea typeface="+mj-ea"/>
                <a:cs typeface="+mj-cs"/>
                <a:hlinkClick r:id="rId5"/>
              </a:rPr>
              <a:t>upper quadrant pain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400" b="1" kern="1200" baseline="0" dirty="0" smtClean="0">
                <a:solidFill>
                  <a:schemeClr val="tx1"/>
                </a:solidFill>
                <a:latin typeface="+mj-lt"/>
                <a:ea typeface="+mj-ea"/>
                <a:cs typeface="+mj-cs"/>
                <a:hlinkClick r:id="rId2"/>
              </a:rPr>
              <a:t>Signs</a:t>
            </a:r>
            <a:endParaRPr lang="en-US" dirty="0"/>
          </a:p>
        </p:txBody>
      </p:sp>
      <p:sp>
        <p:nvSpPr>
          <p:cNvPr id="3" name="Content Placeholder 2"/>
          <p:cNvSpPr>
            <a:spLocks noGrp="1"/>
          </p:cNvSpPr>
          <p:nvPr>
            <p:ph idx="1"/>
          </p:nvPr>
        </p:nvSpPr>
        <p:spPr/>
        <p:txBody>
          <a:bodyPr>
            <a:normAutofit fontScale="47500" lnSpcReduction="20000"/>
          </a:bodyPr>
          <a:lstStyle/>
          <a:p>
            <a:pPr lvl="0"/>
            <a:r>
              <a:rPr lang="en-US" sz="4400" b="1" kern="1200" baseline="0" dirty="0" smtClean="0">
                <a:solidFill>
                  <a:schemeClr val="tx1"/>
                </a:solidFill>
                <a:latin typeface="+mj-lt"/>
                <a:ea typeface="+mj-ea"/>
                <a:cs typeface="+mj-cs"/>
                <a:hlinkClick r:id="rId2"/>
              </a:rPr>
              <a:t>Jaundice</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3"/>
              </a:rPr>
              <a:t>Abdominal distension due to </a:t>
            </a:r>
            <a:r>
              <a:rPr lang="en-US" sz="4400" b="1" kern="1200" baseline="0" dirty="0" smtClean="0">
                <a:solidFill>
                  <a:schemeClr val="tx1"/>
                </a:solidFill>
                <a:latin typeface="+mj-lt"/>
                <a:ea typeface="+mj-ea"/>
                <a:cs typeface="+mj-cs"/>
                <a:hlinkClick r:id="rId4"/>
              </a:rPr>
              <a:t>ascites</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5"/>
              </a:rPr>
              <a:t>Jaundice</a:t>
            </a:r>
          </a:p>
          <a:p>
            <a:pPr lvl="0"/>
            <a:r>
              <a:rPr lang="en-US" sz="4400" b="1" kern="1200" baseline="0" dirty="0" smtClean="0">
                <a:solidFill>
                  <a:schemeClr val="tx1"/>
                </a:solidFill>
                <a:latin typeface="+mj-lt"/>
                <a:ea typeface="+mj-ea"/>
                <a:cs typeface="+mj-cs"/>
                <a:hlinkClick r:id="rId5"/>
              </a:rPr>
              <a:t>Confusion and </a:t>
            </a:r>
            <a:r>
              <a:rPr lang="en-US" sz="4400" b="1" kern="1200" baseline="0" dirty="0" smtClean="0">
                <a:solidFill>
                  <a:schemeClr val="tx1"/>
                </a:solidFill>
                <a:latin typeface="+mj-lt"/>
                <a:ea typeface="+mj-ea"/>
                <a:cs typeface="+mj-cs"/>
                <a:hlinkClick r:id="rId6"/>
              </a:rPr>
              <a:t>hepatic encephalopathy</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7"/>
              </a:rPr>
              <a:t>Bleeding </a:t>
            </a:r>
            <a:r>
              <a:rPr lang="en-US" sz="4400" b="1" kern="1200" baseline="0" dirty="0" smtClean="0">
                <a:solidFill>
                  <a:schemeClr val="tx1"/>
                </a:solidFill>
                <a:latin typeface="+mj-lt"/>
                <a:ea typeface="+mj-ea"/>
                <a:cs typeface="+mj-cs"/>
                <a:hlinkClick r:id="rId8"/>
              </a:rPr>
              <a:t>oesophageal varices</a:t>
            </a:r>
          </a:p>
          <a:p>
            <a:pPr lvl="0"/>
            <a:r>
              <a:rPr lang="en-US" sz="4400" b="1" kern="1200" baseline="0" dirty="0" smtClean="0">
                <a:solidFill>
                  <a:schemeClr val="tx1"/>
                </a:solidFill>
                <a:latin typeface="+mj-lt"/>
                <a:ea typeface="+mj-ea"/>
                <a:cs typeface="+mj-cs"/>
                <a:hlinkClick r:id="rId9"/>
              </a:rPr>
              <a:t>Hepatomegaly</a:t>
            </a:r>
          </a:p>
          <a:p>
            <a:pPr lvl="0"/>
            <a:r>
              <a:rPr lang="en-US" sz="4400" b="1" kern="1200" baseline="0" dirty="0" smtClean="0">
                <a:solidFill>
                  <a:schemeClr val="tx1"/>
                </a:solidFill>
                <a:latin typeface="+mj-lt"/>
                <a:ea typeface="+mj-ea"/>
                <a:cs typeface="+mj-cs"/>
                <a:hlinkClick r:id="rId8"/>
              </a:rPr>
              <a:t>Cachexia</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9"/>
              </a:rPr>
              <a:t>Ascites</a:t>
            </a:r>
            <a:endParaRPr lang="en-US" sz="4400" b="1" kern="1200" baseline="0" dirty="0" smtClean="0">
              <a:solidFill>
                <a:schemeClr val="tx1"/>
              </a:solidFill>
              <a:latin typeface="+mj-lt"/>
              <a:ea typeface="+mj-ea"/>
              <a:cs typeface="+mj-cs"/>
            </a:endParaRPr>
          </a:p>
          <a:p>
            <a:pPr lvl="0"/>
            <a:r>
              <a:rPr lang="en-US" sz="4400" b="1" kern="1200" baseline="0" dirty="0" smtClean="0">
                <a:solidFill>
                  <a:schemeClr val="tx1"/>
                </a:solidFill>
                <a:latin typeface="+mj-lt"/>
                <a:ea typeface="+mj-ea"/>
                <a:cs typeface="+mj-cs"/>
                <a:hlinkClick r:id="rId10"/>
              </a:rPr>
              <a:t>Spider naevi</a:t>
            </a:r>
          </a:p>
          <a:p>
            <a:pPr lvl="0"/>
            <a:r>
              <a:rPr lang="en-US" sz="4400" b="1" kern="1200" baseline="0" dirty="0" smtClean="0">
                <a:solidFill>
                  <a:schemeClr val="tx1"/>
                </a:solidFill>
                <a:latin typeface="+mj-lt"/>
                <a:ea typeface="+mj-ea"/>
                <a:cs typeface="+mj-cs"/>
                <a:hlinkClick r:id="rId10"/>
              </a:rPr>
              <a:t>Peripheral oedema</a:t>
            </a:r>
          </a:p>
          <a:p>
            <a:pPr lvl="0"/>
            <a:r>
              <a:rPr lang="en-US" sz="4400" b="1" kern="1200" baseline="0" dirty="0" smtClean="0">
                <a:solidFill>
                  <a:schemeClr val="tx1"/>
                </a:solidFill>
                <a:latin typeface="+mj-lt"/>
                <a:ea typeface="+mj-ea"/>
                <a:cs typeface="+mj-cs"/>
                <a:hlinkClick r:id="rId10"/>
              </a:rPr>
              <a:t>Periumbilical collateral veins</a:t>
            </a:r>
          </a:p>
          <a:p>
            <a:pPr lvl="0"/>
            <a:r>
              <a:rPr lang="en-US" sz="4400" b="1" kern="1200" baseline="0" dirty="0" smtClean="0">
                <a:solidFill>
                  <a:schemeClr val="tx1"/>
                </a:solidFill>
                <a:latin typeface="+mj-lt"/>
                <a:ea typeface="+mj-ea"/>
                <a:cs typeface="+mj-cs"/>
                <a:hlinkClick r:id="rId10"/>
              </a:rPr>
              <a:t>Asterixis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kern="1200" baseline="0" dirty="0" smtClean="0">
                <a:solidFill>
                  <a:schemeClr val="tx1"/>
                </a:solidFill>
                <a:latin typeface="+mj-lt"/>
                <a:ea typeface="+mj-ea"/>
                <a:cs typeface="+mj-cs"/>
                <a:hlinkClick r:id="rId2"/>
              </a:rPr>
              <a:t>Metastases can develop in the lung, portal vein, periportal nodes, bone or brain.</a:t>
            </a:r>
            <a:endParaRPr lang="en-US" dirty="0"/>
          </a:p>
        </p:txBody>
      </p:sp>
      <p:sp>
        <p:nvSpPr>
          <p:cNvPr id="3" name="Content Placeholder 2"/>
          <p:cNvSpPr>
            <a:spLocks noGrp="1"/>
          </p:cNvSpPr>
          <p:nvPr>
            <p:ph idx="1"/>
          </p:nvPr>
        </p:nvSpPr>
        <p:spPr/>
        <p:txBody>
          <a:bodyPr>
            <a:normAutofit/>
          </a:bodyPr>
          <a:lstStyle/>
          <a:p>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ヒラギノ丸ゴ Pro W4"/>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Metro.thmx</Template>
  <TotalTime>837</TotalTime>
  <Words>1625</Words>
  <Application>Microsoft Macintosh PowerPoint</Application>
  <PresentationFormat>On-screen Show (4:3)</PresentationFormat>
  <Paragraphs>179</Paragraphs>
  <Slides>44</Slides>
  <Notes>0</Notes>
  <HiddenSlides>0</HiddenSlides>
  <MMClips>0</MMClips>
  <ScaleCrop>false</ScaleCrop>
  <HeadingPairs>
    <vt:vector size="4" baseType="variant">
      <vt:variant>
        <vt:lpstr>Design Template</vt:lpstr>
      </vt:variant>
      <vt:variant>
        <vt:i4>1</vt:i4>
      </vt:variant>
      <vt:variant>
        <vt:lpstr>Slide Titles</vt:lpstr>
      </vt:variant>
      <vt:variant>
        <vt:i4>44</vt:i4>
      </vt:variant>
    </vt:vector>
  </HeadingPairs>
  <TitlesOfParts>
    <vt:vector size="45" baseType="lpstr">
      <vt:lpstr>Metro</vt:lpstr>
      <vt:lpstr>Hepatocellular Carcinoma</vt:lpstr>
      <vt:lpstr>Epidemiology</vt:lpstr>
      <vt:lpstr>…. HCC may be diagnosed more frequently over the next few years due to the hepatitis C epidemic.</vt:lpstr>
      <vt:lpstr>Causes</vt:lpstr>
      <vt:lpstr>Rare associations include:</vt:lpstr>
      <vt:lpstr>MEN &gt;women </vt:lpstr>
      <vt:lpstr>SSymptoms</vt:lpstr>
      <vt:lpstr>Signs</vt:lpstr>
      <vt:lpstr>Metastases can develop in the lung, portal vein, periportal nodes, bone or brain.</vt:lpstr>
      <vt:lpstr>1Who should be screened for hepatocellular carcinoma?</vt:lpstr>
      <vt:lpstr>Six-monthly screening with abdominal ultrasound and alpha-fetoprotein (AFP) was suggested. </vt:lpstr>
      <vt:lpstr>Screening tests for hepatocellular carcinoma</vt:lpstr>
      <vt:lpstr>The efficacy and cost-effectiveness of screening programmes for at-risk patients is unclear.</vt:lpstr>
      <vt:lpstr>1Possible screening tests include:</vt:lpstr>
      <vt:lpstr>ImagingUltrasound scan (USS)</vt:lpstr>
      <vt:lpstr>Diagnostic tests for hepatocellular carcinoma</vt:lpstr>
      <vt:lpstr>Further investigation is only needed to determine the best treatment.3 CT of the liver can look for local spread and CT of the thorax can look for metastases.3</vt:lpstr>
      <vt:lpstr>MRI scanning with contrast or angiography with lipiodol injection with follow-up CT may also be used in assessment.</vt:lpstr>
      <vt:lpstr>Some sources state that seeding of tumour in the needle tract occurs in 1-3% of cases.</vt:lpstr>
      <vt:lpstr>Other investigations:</vt:lpstr>
      <vt:lpstr>Differential diagnosis</vt:lpstr>
      <vt:lpstr>Staging</vt:lpstr>
      <vt:lpstr>The Cancer of the Liver Italian Program (CLIP) scoring system is one of these. </vt:lpstr>
      <vt:lpstr>Child-Pugh stage - the Child-Pugh-Turcotte (CPT) classification system -</vt:lpstr>
      <vt:lpstr>Tumour morphology:</vt:lpstr>
      <vt:lpstr>Alpha-fetoprotein:</vt:lpstr>
      <vt:lpstr>Estimated survival based on CLIP score:</vt:lpstr>
      <vt:lpstr>The Barcelona Clinic Liver Cancer (BCLC) staging and treatment approach</vt:lpstr>
      <vt:lpstr>Management</vt:lpstr>
      <vt:lpstr>Treatment options for HCC: depend on:</vt:lpstr>
      <vt:lpstr>Liver transplantation</vt:lpstr>
      <vt:lpstr>Tumour resection</vt:lpstr>
      <vt:lpstr>Ablative therapy - Alcohol (ethanol) injection - </vt:lpstr>
      <vt:lpstr>Treatment - difficult in the posterior segments of the liver and needle tract tumour seeding is a risk, as well as bile duct injury. </vt:lpstr>
      <vt:lpstr>Radiofrequency ablation -</vt:lpstr>
      <vt:lpstr>Microwave ablation - </vt:lpstr>
      <vt:lpstr>Chemoembolisation</vt:lpstr>
      <vt:lpstr>Systemic chemotherapy</vt:lpstr>
      <vt:lpstr>Other treatments</vt:lpstr>
      <vt:lpstr>Interferon treatment in chronic hepatitis</vt:lpstr>
      <vt:lpstr>NICE recommends a combination therapy of pegylated interferon and ribavirin for the treatment of chronic hepatitis C.</vt:lpstr>
      <vt:lpstr>Prognosis - depends on the extent of underlying cirrhosis </vt:lpstr>
      <vt:lpstr>Surgical resection, liver transplantation and ablation by radiofrequency or ethanol injection are now conventional therapies for early stage disease. </vt:lpstr>
      <vt:lpstr>Prevention is the best approach.</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Hepatocellular Carcinoma</dc:title>
  <dc:creator>Dr. Nazario Macalintal</dc:creator>
  <cp:lastModifiedBy>Dr. Nazario Macalintal</cp:lastModifiedBy>
  <cp:revision>32</cp:revision>
  <dcterms:created xsi:type="dcterms:W3CDTF">2010-11-19T09:01:37Z</dcterms:created>
  <dcterms:modified xsi:type="dcterms:W3CDTF">2010-11-19T12:31:59Z</dcterms:modified>
</cp:coreProperties>
</file>