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Layouts/slideLayout15.xml" ContentType="application/vnd.openxmlformats-officedocument.presentationml.slideLayout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34.xml" ContentType="application/vnd.openxmlformats-officedocument.presentationml.slide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  <p:sldId id="257" r:id="rId3"/>
    <p:sldId id="283" r:id="rId4"/>
    <p:sldId id="258" r:id="rId5"/>
    <p:sldId id="259" r:id="rId6"/>
    <p:sldId id="284" r:id="rId7"/>
    <p:sldId id="260" r:id="rId8"/>
    <p:sldId id="285" r:id="rId9"/>
    <p:sldId id="286" r:id="rId10"/>
    <p:sldId id="261" r:id="rId11"/>
    <p:sldId id="287" r:id="rId12"/>
    <p:sldId id="288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90" r:id="rId21"/>
    <p:sldId id="291" r:id="rId22"/>
    <p:sldId id="292" r:id="rId23"/>
    <p:sldId id="272" r:id="rId24"/>
    <p:sldId id="273" r:id="rId25"/>
    <p:sldId id="293" r:id="rId26"/>
    <p:sldId id="274" r:id="rId27"/>
    <p:sldId id="279" r:id="rId28"/>
    <p:sldId id="280" r:id="rId29"/>
    <p:sldId id="289" r:id="rId30"/>
    <p:sldId id="281" r:id="rId31"/>
    <p:sldId id="275" r:id="rId32"/>
    <p:sldId id="282" r:id="rId33"/>
    <p:sldId id="276" r:id="rId34"/>
    <p:sldId id="277" r:id="rId35"/>
    <p:sldId id="278" r:id="rId36"/>
    <p:sldId id="294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A38B"/>
    <a:srgbClr val="F1FFDD"/>
    <a:srgbClr val="550000"/>
    <a:srgbClr val="A6917B"/>
    <a:srgbClr val="FFCC4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>
        <p:scale>
          <a:sx n="95" d="100"/>
          <a:sy n="95" d="100"/>
        </p:scale>
        <p:origin x="-728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46113" y="1447800"/>
            <a:ext cx="7851775" cy="3200400"/>
          </a:xfrm>
          <a:prstGeom prst="rect">
            <a:avLst/>
          </a:prstGeom>
          <a:noFill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813" y="1537447"/>
            <a:ext cx="7826281" cy="1627093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gradFill>
                  <a:gsLst>
                    <a:gs pos="0">
                      <a:schemeClr val="tx1">
                        <a:lumMod val="85000"/>
                      </a:schemeClr>
                    </a:gs>
                    <a:gs pos="100000">
                      <a:schemeClr val="tx1"/>
                    </a:gs>
                  </a:gsLst>
                  <a:lin ang="16200000" scaled="1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813" y="3218329"/>
            <a:ext cx="7826281" cy="86061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ts val="2000"/>
              </a:lnSpc>
              <a:spcBef>
                <a:spcPts val="2000"/>
              </a:spcBef>
              <a:buFont typeface="Wingdings 2" pitchFamily="18" charset="2"/>
              <a:buNone/>
              <a:defRPr sz="1800" kern="1200">
                <a:gradFill>
                  <a:gsLst>
                    <a:gs pos="0">
                      <a:schemeClr val="tx1">
                        <a:lumMod val="85000"/>
                      </a:schemeClr>
                    </a:gs>
                    <a:gs pos="100000">
                      <a:schemeClr val="tx1"/>
                    </a:gs>
                  </a:gsLst>
                  <a:lin ang="16200000" scaled="1"/>
                </a:gra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EAAE6-A4B0-3140-BE11-200E4DDEB4AF}" type="datetimeFigureOut">
              <a:rPr lang="en-US" smtClean="0"/>
              <a:pPr/>
              <a:t>7/15/10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A0AE8-80B7-074B-9D91-05DBFDB0CD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2856" y="1600200"/>
            <a:ext cx="3931920" cy="56673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1792" y="457200"/>
            <a:ext cx="3474720" cy="5102352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2856" y="2240280"/>
            <a:ext cx="3931920" cy="210312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EAAE6-A4B0-3140-BE11-200E4DDEB4AF}" type="datetimeFigureOut">
              <a:rPr lang="en-US" smtClean="0"/>
              <a:pPr/>
              <a:t>7/15/10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A0AE8-80B7-074B-9D91-05DBFDB0CD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80416" y="258580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Freeform 8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2575" y="458788"/>
            <a:ext cx="8577263" cy="3884612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575" y="4920520"/>
            <a:ext cx="393192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2575" y="5563458"/>
            <a:ext cx="3931920" cy="652462"/>
          </a:xfrm>
        </p:spPr>
        <p:txBody>
          <a:bodyPr/>
          <a:lstStyle>
            <a:lvl1pPr marL="0" indent="0" algn="l">
              <a:buNone/>
              <a:defRPr sz="14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EAAE6-A4B0-3140-BE11-200E4DDEB4AF}" type="datetimeFigureOut">
              <a:rPr lang="en-US" smtClean="0"/>
              <a:pPr/>
              <a:t>7/15/10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A0AE8-80B7-074B-9D91-05DBFDB0CD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3"/>
          </p:nvPr>
        </p:nvSpPr>
        <p:spPr>
          <a:xfrm>
            <a:off x="4927918" y="4899025"/>
            <a:ext cx="3931920" cy="1352458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sz="12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reeform 9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2575" y="458788"/>
            <a:ext cx="4114800" cy="3884612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575" y="4920520"/>
            <a:ext cx="393192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2575" y="5563458"/>
            <a:ext cx="3931920" cy="652462"/>
          </a:xfrm>
        </p:spPr>
        <p:txBody>
          <a:bodyPr/>
          <a:lstStyle>
            <a:lvl1pPr marL="0" indent="0" algn="l">
              <a:buNone/>
              <a:defRPr sz="14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EAAE6-A4B0-3140-BE11-200E4DDEB4AF}" type="datetimeFigureOut">
              <a:rPr lang="en-US" smtClean="0"/>
              <a:pPr/>
              <a:t>7/15/10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A0AE8-80B7-074B-9D91-05DBFDB0CD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3"/>
          </p:nvPr>
        </p:nvSpPr>
        <p:spPr>
          <a:xfrm>
            <a:off x="4927918" y="4899025"/>
            <a:ext cx="3931920" cy="1352458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sz="12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reeform 9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4745038" y="458788"/>
            <a:ext cx="4114800" cy="3884612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575" y="4920520"/>
            <a:ext cx="393192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2575" y="5563458"/>
            <a:ext cx="3931920" cy="652462"/>
          </a:xfrm>
        </p:spPr>
        <p:txBody>
          <a:bodyPr/>
          <a:lstStyle>
            <a:lvl1pPr marL="0" indent="0" algn="l">
              <a:buNone/>
              <a:defRPr sz="14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EAAE6-A4B0-3140-BE11-200E4DDEB4AF}" type="datetimeFigureOut">
              <a:rPr lang="en-US" smtClean="0"/>
              <a:pPr/>
              <a:t>7/15/10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A0AE8-80B7-074B-9D91-05DBFDB0CD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3"/>
          </p:nvPr>
        </p:nvSpPr>
        <p:spPr>
          <a:xfrm>
            <a:off x="4927918" y="4899025"/>
            <a:ext cx="3931920" cy="1352458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sz="12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reeform 9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Media Placeholder 11"/>
          <p:cNvSpPr>
            <a:spLocks noGrp="1"/>
          </p:cNvSpPr>
          <p:nvPr>
            <p:ph type="media" sz="quarter" idx="14"/>
          </p:nvPr>
        </p:nvSpPr>
        <p:spPr>
          <a:xfrm>
            <a:off x="282575" y="458788"/>
            <a:ext cx="8577263" cy="3849624"/>
          </a:xfrm>
          <a:noFill/>
          <a:ln w="44450">
            <a:solidFill>
              <a:schemeClr val="bg1"/>
            </a:solidFill>
            <a:miter lim="800000"/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icon to add media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EAAE6-A4B0-3140-BE11-200E4DDEB4AF}" type="datetimeFigureOut">
              <a:rPr lang="en-US" smtClean="0"/>
              <a:pPr/>
              <a:t>7/15/10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A0AE8-80B7-074B-9D91-05DBFDB0CD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Freeform 7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458788"/>
            <a:ext cx="1447800" cy="5792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1350" y="458788"/>
            <a:ext cx="6521450" cy="5792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EAAE6-A4B0-3140-BE11-200E4DDEB4AF}" type="datetimeFigureOut">
              <a:rPr lang="en-US" smtClean="0"/>
              <a:pPr/>
              <a:t>7/15/10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A0AE8-80B7-074B-9D91-05DBFDB0CD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80416" y="258580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Freeform 7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EAAE6-A4B0-3140-BE11-200E4DDEB4AF}" type="datetimeFigureOut">
              <a:rPr lang="en-US" smtClean="0"/>
              <a:pPr/>
              <a:t>7/15/10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A0AE8-80B7-074B-9D91-05DBFDB0CD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Freeform 19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371725" y="381000"/>
            <a:ext cx="4400550" cy="3048000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350" y="4146363"/>
            <a:ext cx="7856538" cy="1470025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350" y="5620871"/>
            <a:ext cx="7856538" cy="614081"/>
          </a:xfrm>
        </p:spPr>
        <p:txBody>
          <a:bodyPr>
            <a:normAutofit/>
          </a:bodyPr>
          <a:lstStyle>
            <a:lvl1pPr marL="0" indent="0" algn="ctr">
              <a:lnSpc>
                <a:spcPts val="2000"/>
              </a:lnSpc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EAAE6-A4B0-3140-BE11-200E4DDEB4AF}" type="datetimeFigureOut">
              <a:rPr lang="en-US" smtClean="0"/>
              <a:pPr/>
              <a:t>7/15/10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A0AE8-80B7-074B-9D91-05DBFDB0CD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17059"/>
            <a:ext cx="7772400" cy="1655064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b="0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662979"/>
            <a:ext cx="7772400" cy="1500187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ctr" defTabSz="914400" rtl="0" eaLnBrk="1" latinLnBrk="0" hangingPunct="1">
              <a:lnSpc>
                <a:spcPts val="2000"/>
              </a:lnSpc>
              <a:spcBef>
                <a:spcPts val="2000"/>
              </a:spcBef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EAAE6-A4B0-3140-BE11-200E4DDEB4AF}" type="datetimeFigureOut">
              <a:rPr lang="en-US" smtClean="0"/>
              <a:pPr/>
              <a:t>7/15/10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A0AE8-80B7-074B-9D91-05DBFDB0CD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1350" y="1600200"/>
            <a:ext cx="3749040" cy="46513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9501" y="1600200"/>
            <a:ext cx="3749040" cy="46513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EAAE6-A4B0-3140-BE11-200E4DDEB4AF}" type="datetimeFigureOut">
              <a:rPr lang="en-US" smtClean="0"/>
              <a:pPr/>
              <a:t>7/15/10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A0AE8-80B7-074B-9D91-05DBFDB0CD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Freeform 16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1350" y="1532964"/>
            <a:ext cx="3749040" cy="83371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50" y="2362200"/>
            <a:ext cx="3749040" cy="38893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2601" y="1532964"/>
            <a:ext cx="3749040" cy="83371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2601" y="2362200"/>
            <a:ext cx="3749040" cy="38893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EAAE6-A4B0-3140-BE11-200E4DDEB4AF}" type="datetimeFigureOut">
              <a:rPr lang="en-US" smtClean="0"/>
              <a:pPr/>
              <a:t>7/15/10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A0AE8-80B7-074B-9D91-05DBFDB0CD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Freeform 10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EAAE6-A4B0-3140-BE11-200E4DDEB4AF}" type="datetimeFigureOut">
              <a:rPr lang="en-US" smtClean="0"/>
              <a:pPr/>
              <a:t>7/15/10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A0AE8-80B7-074B-9D91-05DBFDB0CD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" name="Freeform 6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Freeform 7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Freeform 8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Freeform 9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Freeform 10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Freeform 11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Freeform 12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EAAE6-A4B0-3140-BE11-200E4DDEB4AF}" type="datetimeFigureOut">
              <a:rPr lang="en-US" smtClean="0"/>
              <a:pPr/>
              <a:t>7/15/10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A0AE8-80B7-074B-9D91-05DBFDB0CD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340" y="802910"/>
            <a:ext cx="3474720" cy="116205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2010" y="449705"/>
            <a:ext cx="3931920" cy="57813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340" y="2057399"/>
            <a:ext cx="3474720" cy="3733801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buNone/>
              <a:defRPr sz="18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EAAE6-A4B0-3140-BE11-200E4DDEB4AF}" type="datetimeFigureOut">
              <a:rPr lang="en-US" smtClean="0"/>
              <a:pPr/>
              <a:t>7/15/10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A0AE8-80B7-074B-9D91-05DBFDB0CD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80416" y="258580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Freeform 8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1350" y="107576"/>
            <a:ext cx="7856538" cy="131006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565" y="1600200"/>
            <a:ext cx="7878788" cy="4639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1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809EAAE6-A4B0-3140-BE11-200E4DDEB4AF}" type="datetimeFigureOut">
              <a:rPr lang="en-US" smtClean="0"/>
              <a:pPr/>
              <a:t>7/15/10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0416" y="6356350"/>
            <a:ext cx="2895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1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762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1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D64A0AE8-80B7-074B-9D91-05DBFDB0CD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  <p:sldLayoutId r:id="rId13"/>
    <p:sldLayoutId r:id="rId14"/>
    <p:sldLayoutId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Font typeface="Wingdings 2" pitchFamily="18" charset="2"/>
        <a:buChar char="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tx1">
            <a:lumMod val="65000"/>
          </a:schemeClr>
        </a:buClr>
        <a:buFont typeface="Wingdings 2" pitchFamily="18" charset="2"/>
        <a:buChar char="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tx1">
            <a:lumMod val="65000"/>
          </a:schemeClr>
        </a:buClr>
        <a:buFont typeface="Wingdings 2" pitchFamily="18" charset="2"/>
        <a:buChar char="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4800" b="1" dirty="0" smtClean="0"/>
              <a:t>Urinalysis Report Interpretation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051175"/>
            <a:ext cx="7315200" cy="17526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A Mini-CME Activity</a:t>
            </a:r>
          </a:p>
          <a:p>
            <a:r>
              <a:rPr lang="en-US" sz="2800" b="1" dirty="0" smtClean="0"/>
              <a:t> </a:t>
            </a:r>
            <a:r>
              <a:rPr lang="en-US" sz="2000" b="1" dirty="0" smtClean="0"/>
              <a:t>for Underwriting Department, New Business Division, Fortune Life Insurance Company Inc</a:t>
            </a:r>
          </a:p>
          <a:p>
            <a:r>
              <a:rPr lang="en-US" sz="2000" b="1" dirty="0" smtClean="0"/>
              <a:t>Echo Lecture by:</a:t>
            </a:r>
          </a:p>
          <a:p>
            <a:r>
              <a:rPr lang="en-US" sz="2000" b="1" dirty="0" smtClean="0"/>
              <a:t>NAZARIO A. MACALINTAL JR.,MD,FPCP, FPCCP, </a:t>
            </a:r>
            <a:r>
              <a:rPr lang="en-US" sz="2000" b="1" dirty="0" smtClean="0"/>
              <a:t>ALMI</a:t>
            </a:r>
          </a:p>
          <a:p>
            <a:r>
              <a:rPr lang="en-US" sz="2000" b="1" smtClean="0"/>
              <a:t>16 July 2010</a:t>
            </a:r>
            <a:r>
              <a:rPr lang="en-US" sz="2000" b="1" smtClean="0"/>
              <a:t> </a:t>
            </a:r>
            <a:endParaRPr lang="en-US" sz="2800" b="1" dirty="0"/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Protein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14400"/>
            <a:ext cx="8534400" cy="4983163"/>
          </a:xfrm>
        </p:spPr>
        <p:txBody>
          <a:bodyPr>
            <a:noAutofit/>
          </a:bodyPr>
          <a:lstStyle/>
          <a:p>
            <a:r>
              <a:rPr lang="en-US" sz="3600" dirty="0" smtClean="0"/>
              <a:t>While </a:t>
            </a:r>
            <a:r>
              <a:rPr lang="en-US" sz="3600" dirty="0"/>
              <a:t>the dipstick test has a </a:t>
            </a:r>
            <a:r>
              <a:rPr lang="en-US" sz="3600" dirty="0" smtClean="0"/>
              <a:t>protein </a:t>
            </a:r>
            <a:r>
              <a:rPr lang="en-US" sz="3600" dirty="0"/>
              <a:t>measurement, more elaborate tests for urine protein should be performed </a:t>
            </a:r>
            <a:r>
              <a:rPr lang="en-US" sz="3600" b="1" dirty="0"/>
              <a:t>since </a:t>
            </a:r>
            <a:r>
              <a:rPr lang="en-US" sz="3600" b="1" dirty="0">
                <a:solidFill>
                  <a:srgbClr val="FFA38B"/>
                </a:solidFill>
              </a:rPr>
              <a:t>cells suspended in normal urine can produce a false </a:t>
            </a:r>
            <a:r>
              <a:rPr lang="en-US" sz="3600" b="1" dirty="0"/>
              <a:t>high estimation of </a:t>
            </a:r>
            <a:r>
              <a:rPr lang="en-US" sz="3600" b="1" dirty="0">
                <a:solidFill>
                  <a:srgbClr val="FFA38B"/>
                </a:solidFill>
              </a:rPr>
              <a:t>protein</a:t>
            </a:r>
            <a:r>
              <a:rPr lang="en-US" sz="3600" b="1" dirty="0"/>
              <a:t>.</a:t>
            </a:r>
            <a:r>
              <a:rPr lang="en-US" sz="3600" b="1" dirty="0" smtClean="0"/>
              <a:t> </a:t>
            </a:r>
          </a:p>
          <a:p>
            <a:r>
              <a:rPr lang="en-US" sz="3600" b="1" dirty="0" smtClean="0"/>
              <a:t>Normal </a:t>
            </a:r>
            <a:r>
              <a:rPr lang="en-US" sz="3600" b="1" dirty="0"/>
              <a:t>total protein excretion does not usually exceed </a:t>
            </a:r>
            <a:r>
              <a:rPr lang="en-US" sz="3600" b="1" dirty="0">
                <a:solidFill>
                  <a:srgbClr val="FFCC4A"/>
                </a:solidFill>
              </a:rPr>
              <a:t>150 mg/24 hours or 10 mg/100 ml</a:t>
            </a:r>
            <a:r>
              <a:rPr lang="en-US" sz="3600" b="1" dirty="0"/>
              <a:t> in any single specimen</a:t>
            </a:r>
            <a:r>
              <a:rPr lang="en-US" sz="3600" b="1" dirty="0" smtClean="0"/>
              <a:t>.</a:t>
            </a:r>
            <a:endParaRPr lang="en-US" sz="3600" dirty="0"/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350" y="107576"/>
            <a:ext cx="7856538" cy="80682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Protein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3999" cy="55626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&gt; 150 </a:t>
            </a:r>
            <a:r>
              <a:rPr lang="en-US" sz="3600" b="1" dirty="0"/>
              <a:t>mg/</a:t>
            </a:r>
            <a:r>
              <a:rPr lang="en-US" sz="3600" b="1" dirty="0" smtClean="0"/>
              <a:t>day = </a:t>
            </a:r>
            <a:r>
              <a:rPr lang="en-US" sz="3600" b="1" dirty="0" err="1" smtClean="0"/>
              <a:t>proteinuria</a:t>
            </a:r>
            <a:r>
              <a:rPr lang="en-US" sz="3600" b="1" dirty="0" smtClean="0"/>
              <a:t>.</a:t>
            </a:r>
          </a:p>
          <a:p>
            <a:pPr lvl="1"/>
            <a:r>
              <a:rPr lang="en-US" sz="3200" b="1" dirty="0" err="1" smtClean="0"/>
              <a:t>Proteinuria</a:t>
            </a:r>
            <a:r>
              <a:rPr lang="en-US" sz="3200" b="1" dirty="0" smtClean="0"/>
              <a:t> </a:t>
            </a:r>
            <a:r>
              <a:rPr lang="en-US" sz="3200" b="1" dirty="0" smtClean="0">
                <a:solidFill>
                  <a:srgbClr val="FFCC4A"/>
                </a:solidFill>
              </a:rPr>
              <a:t>&gt;3.5 </a:t>
            </a:r>
            <a:r>
              <a:rPr lang="en-US" sz="3200" b="1" dirty="0">
                <a:solidFill>
                  <a:srgbClr val="FFCC4A"/>
                </a:solidFill>
              </a:rPr>
              <a:t>gm/24 ho</a:t>
            </a:r>
            <a:r>
              <a:rPr lang="en-US" sz="3200" b="1" dirty="0"/>
              <a:t>urs is severe and indicates the </a:t>
            </a:r>
            <a:r>
              <a:rPr lang="en-US" sz="3200" b="1" dirty="0" err="1">
                <a:solidFill>
                  <a:srgbClr val="FFCC4A"/>
                </a:solidFill>
              </a:rPr>
              <a:t>nephrotic</a:t>
            </a:r>
            <a:r>
              <a:rPr lang="en-US" sz="3200" b="1" dirty="0">
                <a:solidFill>
                  <a:srgbClr val="FFCC4A"/>
                </a:solidFill>
              </a:rPr>
              <a:t> syndrome</a:t>
            </a:r>
            <a:r>
              <a:rPr lang="en-US" sz="3200" b="1" dirty="0"/>
              <a:t>.</a:t>
            </a:r>
            <a:r>
              <a:rPr lang="en-US" sz="3200" b="1" dirty="0" smtClean="0"/>
              <a:t> </a:t>
            </a:r>
          </a:p>
          <a:p>
            <a:pPr lvl="2"/>
            <a:r>
              <a:rPr lang="en-US" sz="3200" b="1" dirty="0" smtClean="0"/>
              <a:t>Dipsticks </a:t>
            </a:r>
            <a:r>
              <a:rPr lang="en-US" sz="3200" b="1" dirty="0"/>
              <a:t>detect protein by production of color with an indicator dye, </a:t>
            </a:r>
            <a:r>
              <a:rPr lang="en-US" sz="3200" b="1" dirty="0" err="1"/>
              <a:t>Bromphenol</a:t>
            </a:r>
            <a:r>
              <a:rPr lang="en-US" sz="3200" b="1" dirty="0"/>
              <a:t> blue, which is most sensitive to albumin but detects globulins and </a:t>
            </a:r>
            <a:r>
              <a:rPr lang="en-US" sz="3200" b="1" dirty="0" err="1"/>
              <a:t>Bence</a:t>
            </a:r>
            <a:r>
              <a:rPr lang="en-US" sz="3200" b="1" dirty="0"/>
              <a:t>-Jones protein poorly.</a:t>
            </a:r>
            <a:r>
              <a:rPr lang="en-US" sz="3200" b="1" dirty="0" smtClean="0"/>
              <a:t> </a:t>
            </a:r>
          </a:p>
          <a:p>
            <a:pPr lvl="2"/>
            <a:r>
              <a:rPr lang="en-US" sz="3200" b="1" dirty="0" smtClean="0"/>
              <a:t>Precipitation </a:t>
            </a:r>
            <a:r>
              <a:rPr lang="en-US" sz="3200" b="1" dirty="0"/>
              <a:t>by heat is a better </a:t>
            </a:r>
            <a:r>
              <a:rPr lang="en-US" sz="3200" b="1" dirty="0" smtClean="0"/>
              <a:t>semi-quantitative </a:t>
            </a:r>
            <a:r>
              <a:rPr lang="en-US" sz="3200" b="1" dirty="0"/>
              <a:t>method, but overall, it is not a highly sensitive test</a:t>
            </a:r>
            <a:r>
              <a:rPr lang="en-US" sz="3200" b="1" dirty="0" smtClean="0"/>
              <a:t>.</a:t>
            </a: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350" y="107576"/>
            <a:ext cx="8281216" cy="883024"/>
          </a:xfrm>
        </p:spPr>
        <p:txBody>
          <a:bodyPr>
            <a:normAutofit fontScale="90000"/>
          </a:bodyPr>
          <a:lstStyle/>
          <a:p>
            <a:r>
              <a:rPr lang="en-US" sz="6600" dirty="0" smtClean="0"/>
              <a:t>Protein - 3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8915400" cy="4906963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The </a:t>
            </a:r>
            <a:r>
              <a:rPr lang="en-US" sz="3600" b="1" dirty="0" err="1"/>
              <a:t>sulfosalicylic</a:t>
            </a:r>
            <a:r>
              <a:rPr lang="en-US" sz="3600" b="1" dirty="0"/>
              <a:t> acid test is a more sensitive precipitation test. It can detect albumin, globulins, and </a:t>
            </a:r>
            <a:r>
              <a:rPr lang="en-US" sz="3600" b="1" dirty="0" err="1"/>
              <a:t>Bence</a:t>
            </a:r>
            <a:r>
              <a:rPr lang="en-US" sz="3600" b="1" dirty="0"/>
              <a:t>-Jones protein at low concentrations</a:t>
            </a:r>
            <a:r>
              <a:rPr lang="en-US" sz="3600" b="1" dirty="0" smtClean="0"/>
              <a:t>.</a:t>
            </a:r>
          </a:p>
          <a:p>
            <a:pPr lvl="1"/>
            <a:r>
              <a:rPr lang="en-US" sz="3200" b="1" dirty="0" smtClean="0"/>
              <a:t> </a:t>
            </a:r>
            <a:r>
              <a:rPr lang="en-US" sz="3200" b="1" dirty="0"/>
              <a:t>"Trace" protein is equivalent to 10 mg/100 ml or about 150 mg/24 hours (the upper limit of normal).</a:t>
            </a:r>
            <a:r>
              <a:rPr lang="en-US" sz="3200" b="1" dirty="0" smtClean="0"/>
              <a:t> </a:t>
            </a:r>
          </a:p>
          <a:p>
            <a:pPr lvl="2"/>
            <a:r>
              <a:rPr lang="en-US" sz="3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1</a:t>
            </a:r>
            <a:r>
              <a:rPr lang="en-US" sz="3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+</a:t>
            </a:r>
            <a:r>
              <a:rPr lang="en-US" sz="3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30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sym typeface="Wingdings"/>
              </a:rPr>
              <a:t></a:t>
            </a:r>
            <a:r>
              <a:rPr lang="en-US" sz="30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sym typeface="Wingdings"/>
              </a:rPr>
              <a:t>~</a:t>
            </a:r>
            <a:r>
              <a:rPr lang="en-US" sz="3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3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200-500 mg/24 hours</a:t>
            </a:r>
            <a:r>
              <a:rPr lang="en-US" sz="3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;</a:t>
            </a:r>
          </a:p>
          <a:p>
            <a:pPr lvl="2"/>
            <a:r>
              <a:rPr lang="en-US" sz="3000" b="1" dirty="0" smtClean="0">
                <a:solidFill>
                  <a:srgbClr val="FFCC4A"/>
                </a:solidFill>
              </a:rPr>
              <a:t> </a:t>
            </a:r>
            <a:r>
              <a:rPr lang="en-US" sz="3000" b="1" dirty="0">
                <a:solidFill>
                  <a:srgbClr val="FFCC4A"/>
                </a:solidFill>
              </a:rPr>
              <a:t>2+</a:t>
            </a:r>
            <a:r>
              <a:rPr lang="en-US" sz="3000" b="1" dirty="0" smtClean="0">
                <a:solidFill>
                  <a:srgbClr val="FFCC4A"/>
                </a:solidFill>
              </a:rPr>
              <a:t> </a:t>
            </a:r>
            <a:r>
              <a:rPr lang="en-US" sz="3000" b="1" dirty="0" err="1" smtClean="0">
                <a:solidFill>
                  <a:srgbClr val="FFCC4A"/>
                </a:solidFill>
                <a:sym typeface="Wingdings"/>
              </a:rPr>
              <a:t></a:t>
            </a:r>
            <a:r>
              <a:rPr lang="en-US" sz="3000" b="1" dirty="0" smtClean="0">
                <a:solidFill>
                  <a:srgbClr val="FFCC4A"/>
                </a:solidFill>
                <a:sym typeface="Wingdings"/>
              </a:rPr>
              <a:t> ~</a:t>
            </a:r>
            <a:r>
              <a:rPr lang="en-US" sz="3000" b="1" dirty="0" smtClean="0">
                <a:solidFill>
                  <a:srgbClr val="FFCC4A"/>
                </a:solidFill>
              </a:rPr>
              <a:t>0.5</a:t>
            </a:r>
            <a:r>
              <a:rPr lang="en-US" sz="3000" b="1" dirty="0">
                <a:solidFill>
                  <a:srgbClr val="FFCC4A"/>
                </a:solidFill>
              </a:rPr>
              <a:t>-1.5 gm/24 </a:t>
            </a:r>
            <a:r>
              <a:rPr lang="en-US" sz="3000" b="1" dirty="0" smtClean="0">
                <a:solidFill>
                  <a:srgbClr val="FFCC4A"/>
                </a:solidFill>
              </a:rPr>
              <a:t>hours;</a:t>
            </a:r>
          </a:p>
          <a:p>
            <a:pPr lvl="2"/>
            <a:r>
              <a:rPr lang="en-US" sz="3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3</a:t>
            </a:r>
            <a:r>
              <a:rPr lang="en-US" sz="3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+</a:t>
            </a:r>
            <a:r>
              <a:rPr lang="en-US" sz="3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3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sym typeface="Wingdings"/>
              </a:rPr>
              <a:t></a:t>
            </a:r>
            <a:r>
              <a:rPr lang="en-US" sz="3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sym typeface="Wingdings"/>
              </a:rPr>
              <a:t> ~</a:t>
            </a:r>
            <a:r>
              <a:rPr lang="en-US" sz="3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</a:t>
            </a:r>
            <a:r>
              <a:rPr lang="en-US" sz="3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3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2-5 gm/24 hours, and</a:t>
            </a:r>
            <a:r>
              <a:rPr lang="en-US" sz="3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</a:p>
          <a:p>
            <a:pPr lvl="2"/>
            <a:r>
              <a:rPr lang="en-US" sz="3000" b="1" dirty="0" smtClean="0">
                <a:solidFill>
                  <a:srgbClr val="FF0000"/>
                </a:solidFill>
              </a:rPr>
              <a:t>4</a:t>
            </a:r>
            <a:r>
              <a:rPr lang="en-US" sz="3000" b="1" dirty="0">
                <a:solidFill>
                  <a:srgbClr val="FF0000"/>
                </a:solidFill>
              </a:rPr>
              <a:t>+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sym typeface="Wingdings"/>
              </a:rPr>
              <a:t></a:t>
            </a:r>
            <a:r>
              <a:rPr lang="en-US" sz="3000" b="1" dirty="0" smtClean="0">
                <a:solidFill>
                  <a:srgbClr val="FF0000"/>
                </a:solidFill>
                <a:sym typeface="Wingdings"/>
              </a:rPr>
              <a:t> ~</a:t>
            </a:r>
            <a:r>
              <a:rPr lang="en-US" sz="3000" b="1" dirty="0" smtClean="0">
                <a:solidFill>
                  <a:srgbClr val="FF0000"/>
                </a:solidFill>
              </a:rPr>
              <a:t>7 </a:t>
            </a:r>
            <a:r>
              <a:rPr lang="en-US" sz="3000" b="1" dirty="0">
                <a:solidFill>
                  <a:srgbClr val="FF0000"/>
                </a:solidFill>
              </a:rPr>
              <a:t>gm/24 hours or greater</a:t>
            </a:r>
            <a:r>
              <a:rPr lang="en-US" sz="3000" b="1" dirty="0"/>
              <a:t>.</a:t>
            </a:r>
            <a:endParaRPr lang="en-US" sz="3000" dirty="0"/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Glucose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err="1" smtClean="0"/>
              <a:t>Glycosuria</a:t>
            </a:r>
            <a:r>
              <a:rPr lang="en-US" sz="5400" b="1" dirty="0" smtClean="0"/>
              <a:t> </a:t>
            </a:r>
            <a:r>
              <a:rPr lang="en-US" sz="5400" b="1" dirty="0"/>
              <a:t>(excess sugar in urine) generally means diabetes mellitus</a:t>
            </a:r>
            <a:r>
              <a:rPr lang="en-US" sz="5400" b="1" dirty="0" smtClean="0"/>
              <a:t>.</a:t>
            </a:r>
          </a:p>
          <a:p>
            <a:pPr algn="ctr">
              <a:buNone/>
            </a:pPr>
            <a:r>
              <a:rPr lang="en-US" sz="2800" b="1" dirty="0" smtClean="0"/>
              <a:t>Renal Threshold ~ 160-170mg/dl</a:t>
            </a:r>
            <a:endParaRPr lang="en-US" sz="2800" dirty="0"/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350" y="107576"/>
            <a:ext cx="7856538" cy="883024"/>
          </a:xfrm>
        </p:spPr>
        <p:txBody>
          <a:bodyPr/>
          <a:lstStyle/>
          <a:p>
            <a:r>
              <a:rPr lang="en-US" b="1" dirty="0" err="1" smtClean="0"/>
              <a:t>Ketones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612" y="990600"/>
            <a:ext cx="8335988" cy="5248835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err="1" smtClean="0"/>
              <a:t>Ketones</a:t>
            </a:r>
            <a:r>
              <a:rPr lang="en-US" sz="3600" b="1" dirty="0" smtClean="0"/>
              <a:t> </a:t>
            </a:r>
            <a:r>
              <a:rPr lang="en-US" sz="3600" b="1" dirty="0"/>
              <a:t>(acetone, </a:t>
            </a:r>
            <a:r>
              <a:rPr lang="en-US" sz="3600" b="1" dirty="0" err="1"/>
              <a:t>aceotacetic</a:t>
            </a:r>
            <a:r>
              <a:rPr lang="en-US" sz="3600" b="1" dirty="0"/>
              <a:t> acid, beta-</a:t>
            </a:r>
            <a:r>
              <a:rPr lang="en-US" sz="3600" b="1" dirty="0" err="1" smtClean="0"/>
              <a:t>hydroxybutyric</a:t>
            </a:r>
            <a:r>
              <a:rPr lang="en-US" sz="3600" b="1" dirty="0" smtClean="0"/>
              <a:t> </a:t>
            </a:r>
            <a:r>
              <a:rPr lang="en-US" sz="3600" b="1" dirty="0"/>
              <a:t>acid) may be present in </a:t>
            </a:r>
            <a:r>
              <a:rPr lang="en-US" sz="3600" b="1" dirty="0">
                <a:solidFill>
                  <a:srgbClr val="FAC090"/>
                </a:solidFill>
              </a:rPr>
              <a:t>diabetic ketosis </a:t>
            </a:r>
            <a:r>
              <a:rPr lang="en-US" sz="3600" b="1" dirty="0"/>
              <a:t>or other forms of calorie deprivation (e.g. </a:t>
            </a:r>
            <a:r>
              <a:rPr lang="en-US" sz="36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starvation</a:t>
            </a:r>
            <a:r>
              <a:rPr lang="en-US" sz="3600" b="1" dirty="0"/>
              <a:t>).</a:t>
            </a:r>
            <a:r>
              <a:rPr lang="en-US" sz="3600" b="1" dirty="0" smtClean="0"/>
              <a:t> </a:t>
            </a:r>
          </a:p>
          <a:p>
            <a:pPr algn="ctr"/>
            <a:r>
              <a:rPr lang="en-US" sz="3600" b="1" dirty="0" err="1" smtClean="0"/>
              <a:t>Ketones</a:t>
            </a:r>
            <a:r>
              <a:rPr lang="en-US" sz="3600" b="1" dirty="0" smtClean="0"/>
              <a:t> </a:t>
            </a:r>
            <a:r>
              <a:rPr lang="en-US" sz="3600" b="1" dirty="0"/>
              <a:t>are easily detected using either dipsticks or test tablets containing sodium </a:t>
            </a:r>
            <a:r>
              <a:rPr lang="en-US" sz="3600" b="1" dirty="0" err="1"/>
              <a:t>nitroprusside</a:t>
            </a:r>
            <a:r>
              <a:rPr lang="en-US" sz="3600" b="1" dirty="0"/>
              <a:t>.</a:t>
            </a:r>
            <a:endParaRPr lang="en-US" sz="3600" dirty="0"/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Nitrite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564" y="1600200"/>
            <a:ext cx="8525435" cy="4639235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A </a:t>
            </a:r>
            <a:r>
              <a:rPr lang="en-US" sz="4800" b="1" dirty="0"/>
              <a:t>positive nitrite test indicates that bacteria may be present in significant numbers.</a:t>
            </a:r>
            <a:r>
              <a:rPr lang="en-US" sz="4800" b="1" dirty="0" smtClean="0"/>
              <a:t> </a:t>
            </a:r>
          </a:p>
          <a:p>
            <a:pPr lvl="1"/>
            <a:r>
              <a:rPr lang="en-US" sz="3600" b="1" dirty="0" smtClean="0">
                <a:solidFill>
                  <a:srgbClr val="FAC090"/>
                </a:solidFill>
              </a:rPr>
              <a:t>Gram </a:t>
            </a:r>
            <a:r>
              <a:rPr lang="en-US" sz="3600" b="1" dirty="0">
                <a:solidFill>
                  <a:srgbClr val="FAC090"/>
                </a:solidFill>
              </a:rPr>
              <a:t>negative rods </a:t>
            </a:r>
            <a:r>
              <a:rPr lang="en-US" sz="3600" b="1" dirty="0"/>
              <a:t>such as </a:t>
            </a:r>
            <a:r>
              <a:rPr lang="en-US" sz="3600" b="1" i="1" dirty="0">
                <a:solidFill>
                  <a:srgbClr val="F79646"/>
                </a:solidFill>
              </a:rPr>
              <a:t>E. coli </a:t>
            </a:r>
            <a:r>
              <a:rPr lang="en-US" sz="3600" b="1" i="1" dirty="0"/>
              <a:t>are </a:t>
            </a:r>
            <a:r>
              <a:rPr lang="en-US" sz="3600" b="1" i="1" dirty="0">
                <a:solidFill>
                  <a:srgbClr val="FAC090"/>
                </a:solidFill>
              </a:rPr>
              <a:t>more likely </a:t>
            </a:r>
            <a:r>
              <a:rPr lang="en-US" sz="3600" b="1" i="1" dirty="0"/>
              <a:t>to give a </a:t>
            </a:r>
            <a:r>
              <a:rPr lang="en-US" sz="3600" b="1" i="1" dirty="0">
                <a:solidFill>
                  <a:schemeClr val="accent6"/>
                </a:solidFill>
              </a:rPr>
              <a:t>positive </a:t>
            </a:r>
            <a:r>
              <a:rPr lang="en-US" sz="3600" b="1" i="1" dirty="0"/>
              <a:t>test.</a:t>
            </a:r>
            <a:endParaRPr lang="en-US" sz="3600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062" y="107576"/>
            <a:ext cx="7856538" cy="883024"/>
          </a:xfrm>
        </p:spPr>
        <p:txBody>
          <a:bodyPr/>
          <a:lstStyle/>
          <a:p>
            <a:r>
              <a:rPr lang="en-US" b="1" dirty="0" smtClean="0"/>
              <a:t>Leukocyte Esterase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564" y="990600"/>
            <a:ext cx="8373035" cy="5715000"/>
          </a:xfrm>
        </p:spPr>
        <p:txBody>
          <a:bodyPr>
            <a:noAutofit/>
          </a:bodyPr>
          <a:lstStyle/>
          <a:p>
            <a:r>
              <a:rPr lang="en-US" sz="4400" b="1" dirty="0" smtClean="0"/>
              <a:t>A</a:t>
            </a:r>
            <a:r>
              <a:rPr lang="en-US" sz="4400" b="1" dirty="0" smtClean="0"/>
              <a:t> </a:t>
            </a:r>
            <a:r>
              <a:rPr lang="en-US" sz="4400" b="1" dirty="0" smtClean="0">
                <a:solidFill>
                  <a:srgbClr val="F79646"/>
                </a:solidFill>
              </a:rPr>
              <a:t>(+) leukocyte </a:t>
            </a:r>
            <a:r>
              <a:rPr lang="en-US" sz="4400" b="1" dirty="0">
                <a:solidFill>
                  <a:srgbClr val="F79646"/>
                </a:solidFill>
              </a:rPr>
              <a:t>esterase </a:t>
            </a:r>
            <a:r>
              <a:rPr lang="en-US" sz="4400" b="1" dirty="0"/>
              <a:t>test</a:t>
            </a:r>
            <a:r>
              <a:rPr lang="en-US" sz="4400" b="1" dirty="0" smtClean="0"/>
              <a:t> &lt; </a:t>
            </a:r>
            <a:r>
              <a:rPr lang="en-US" sz="4400" b="1" dirty="0" smtClean="0">
                <a:solidFill>
                  <a:srgbClr val="F79646"/>
                </a:solidFill>
              </a:rPr>
              <a:t>presence </a:t>
            </a:r>
            <a:r>
              <a:rPr lang="en-US" sz="4400" b="1" dirty="0">
                <a:solidFill>
                  <a:srgbClr val="F79646"/>
                </a:solidFill>
              </a:rPr>
              <a:t>of white blood cells </a:t>
            </a:r>
            <a:r>
              <a:rPr lang="en-US" sz="4400" b="1" dirty="0"/>
              <a:t>either as whole cells or as destroyed cells.</a:t>
            </a:r>
            <a:r>
              <a:rPr lang="en-US" sz="4400" b="1" dirty="0" smtClean="0"/>
              <a:t> </a:t>
            </a:r>
          </a:p>
          <a:p>
            <a:pPr lvl="1"/>
            <a:r>
              <a:rPr lang="en-US" sz="4000" b="1" dirty="0" smtClean="0"/>
              <a:t>A </a:t>
            </a:r>
            <a:r>
              <a:rPr lang="en-US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negative leukocyte esterase </a:t>
            </a:r>
            <a:r>
              <a:rPr lang="en-US" sz="4000" b="1" dirty="0"/>
              <a:t>test means that </a:t>
            </a:r>
            <a:r>
              <a:rPr lang="en-US" sz="4000" b="1" dirty="0">
                <a:solidFill>
                  <a:srgbClr val="93CDDD"/>
                </a:solidFill>
              </a:rPr>
              <a:t>an infection is unlikely</a:t>
            </a:r>
            <a:r>
              <a:rPr lang="en-US" sz="4000" b="1" dirty="0"/>
              <a:t>. Without additional evidence there is no need for culture.</a:t>
            </a:r>
            <a:endParaRPr lang="en-US" sz="4000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smtClean="0"/>
              <a:t>MICROSCOPIC </a:t>
            </a:r>
            <a:r>
              <a:rPr lang="en-US" b="1" dirty="0"/>
              <a:t>URINALYSIS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General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A </a:t>
            </a:r>
            <a:r>
              <a:rPr lang="en-US" dirty="0"/>
              <a:t>sample of well-mixed urine (usually 10-15 ml) is centrifuged in a test tube at relatively low speed (about 2000-3,000 rpm) for 5-10 minutes which produces a concentration of sediment (cellular matter) at the bottom of the tube. The fluid on top is poured off to a volume of 0.2 ml to 0.5 ml left inside the tube. The sediment is </a:t>
            </a:r>
            <a:r>
              <a:rPr lang="en-US" dirty="0" smtClean="0"/>
              <a:t>re-suspended </a:t>
            </a:r>
            <a:r>
              <a:rPr lang="en-US" dirty="0"/>
              <a:t>in the remaining urine by flicking the bottom of the tube several times. A drop of </a:t>
            </a:r>
            <a:r>
              <a:rPr lang="en-US" dirty="0" err="1"/>
              <a:t>resuspended</a:t>
            </a:r>
            <a:r>
              <a:rPr lang="en-US" dirty="0"/>
              <a:t> sediment is poured onto a glass slide and a thin slice of glass (a </a:t>
            </a:r>
            <a:r>
              <a:rPr lang="en-US" dirty="0" err="1"/>
              <a:t>coverslip</a:t>
            </a:r>
            <a:r>
              <a:rPr lang="en-US" dirty="0"/>
              <a:t>) is place over it. The sediment is first examined under low power to identify crystals, casts, </a:t>
            </a:r>
            <a:r>
              <a:rPr lang="en-US" dirty="0" err="1"/>
              <a:t>squamous</a:t>
            </a:r>
            <a:r>
              <a:rPr lang="en-US" dirty="0"/>
              <a:t> cells, and other large objects.</a:t>
            </a:r>
            <a:r>
              <a:rPr lang="en-US" dirty="0" smtClean="0"/>
              <a:t> </a:t>
            </a:r>
          </a:p>
          <a:p>
            <a:r>
              <a:rPr lang="en-US" sz="5053" b="1" dirty="0" smtClean="0"/>
              <a:t>"</a:t>
            </a:r>
            <a:r>
              <a:rPr lang="en-US" sz="5053" b="1" dirty="0"/>
              <a:t>Casts" are plugs of material which came from individual tubules. The </a:t>
            </a:r>
            <a:r>
              <a:rPr lang="en-US" sz="5053" b="1" dirty="0">
                <a:solidFill>
                  <a:srgbClr val="93CDDD"/>
                </a:solidFill>
              </a:rPr>
              <a:t>numbers of casts </a:t>
            </a:r>
            <a:r>
              <a:rPr lang="en-US" sz="5053" b="1" dirty="0"/>
              <a:t>seen are usually reported as number of each type found </a:t>
            </a:r>
            <a:r>
              <a:rPr lang="en-US" sz="5053" b="1" dirty="0">
                <a:solidFill>
                  <a:srgbClr val="93CDDD"/>
                </a:solidFill>
              </a:rPr>
              <a:t>per low power field </a:t>
            </a:r>
            <a:r>
              <a:rPr lang="en-US" sz="5053" b="1" dirty="0"/>
              <a:t>(LPF).</a:t>
            </a:r>
            <a:r>
              <a:rPr lang="en-US" sz="5053" b="1" dirty="0" smtClean="0"/>
              <a:t> </a:t>
            </a:r>
          </a:p>
          <a:p>
            <a:pPr lvl="2"/>
            <a:r>
              <a:rPr lang="en-US" sz="4653" b="1" dirty="0" smtClean="0"/>
              <a:t>For </a:t>
            </a:r>
            <a:r>
              <a:rPr lang="en-US" sz="4653" b="1" dirty="0"/>
              <a:t>an example: "5-10 hyaline casts/L casts/LPF</a:t>
            </a:r>
            <a:r>
              <a:rPr lang="en-US" sz="4653" b="1" dirty="0" smtClean="0"/>
              <a:t>.”</a:t>
            </a:r>
          </a:p>
          <a:p>
            <a:pPr lvl="3"/>
            <a:r>
              <a:rPr lang="en-US" sz="4653" b="1" dirty="0" smtClean="0"/>
              <a:t> </a:t>
            </a:r>
            <a:r>
              <a:rPr lang="en-US" sz="4653" b="1" dirty="0"/>
              <a:t>Since the number of elements found in each field may vary considerably from one field to the next, several fields are averaged.</a:t>
            </a:r>
            <a:r>
              <a:rPr lang="en-US" sz="4653" b="1" dirty="0" smtClean="0"/>
              <a:t> </a:t>
            </a:r>
            <a:endParaRPr lang="en-US" sz="4653" dirty="0"/>
          </a:p>
        </p:txBody>
      </p:sp>
    </p:spTree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350" y="76200"/>
            <a:ext cx="7856538" cy="1036638"/>
          </a:xfrm>
        </p:spPr>
        <p:txBody>
          <a:bodyPr/>
          <a:lstStyle/>
          <a:p>
            <a:r>
              <a:rPr lang="en-US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Urine – Gross Examination</a:t>
            </a:r>
            <a:endParaRPr lang="en-US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4906963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Direct </a:t>
            </a:r>
            <a:r>
              <a:rPr lang="en-US" sz="4000" b="1" dirty="0"/>
              <a:t>visual observation</a:t>
            </a:r>
            <a:r>
              <a:rPr lang="en-US" sz="4000" b="1" dirty="0" smtClean="0"/>
              <a:t>.</a:t>
            </a:r>
          </a:p>
          <a:p>
            <a:pPr lvl="1"/>
            <a:r>
              <a:rPr lang="en-US" sz="3600" b="1" dirty="0" smtClean="0"/>
              <a:t> </a:t>
            </a:r>
            <a:r>
              <a:rPr lang="en-US" sz="3600" b="1" dirty="0"/>
              <a:t>Normal, fresh urine is clear and </a:t>
            </a:r>
            <a:r>
              <a:rPr lang="en-US" sz="36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pale </a:t>
            </a:r>
            <a:r>
              <a:rPr lang="en-US" sz="3600" b="1" dirty="0"/>
              <a:t>to </a:t>
            </a:r>
            <a:r>
              <a:rPr lang="en-US" sz="3600" b="1" dirty="0">
                <a:solidFill>
                  <a:srgbClr val="FFCC4A"/>
                </a:solidFill>
              </a:rPr>
              <a:t>dark yellow </a:t>
            </a:r>
            <a:r>
              <a:rPr lang="en-US" sz="3600" b="1" dirty="0"/>
              <a:t>or </a:t>
            </a:r>
            <a:r>
              <a:rPr lang="en-US" sz="3600" b="1" dirty="0">
                <a:solidFill>
                  <a:srgbClr val="EBFFAD"/>
                </a:solidFill>
              </a:rPr>
              <a:t>amber </a:t>
            </a:r>
            <a:r>
              <a:rPr lang="en-US" sz="3600" b="1" dirty="0"/>
              <a:t>in color.</a:t>
            </a:r>
            <a:r>
              <a:rPr lang="en-US" sz="3600" b="1" dirty="0" smtClean="0"/>
              <a:t> </a:t>
            </a:r>
          </a:p>
          <a:p>
            <a:pPr lvl="1"/>
            <a:r>
              <a:rPr lang="en-US" sz="3600" b="1" dirty="0" smtClean="0">
                <a:solidFill>
                  <a:srgbClr val="A6917B"/>
                </a:solidFill>
              </a:rPr>
              <a:t>Cloud</a:t>
            </a:r>
            <a:r>
              <a:rPr lang="en-US" sz="3600" b="1" dirty="0" smtClean="0"/>
              <a:t>iness </a:t>
            </a:r>
            <a:r>
              <a:rPr lang="en-US" sz="3600" b="1" dirty="0"/>
              <a:t>may be caused by excessive </a:t>
            </a:r>
            <a:r>
              <a:rPr lang="en-US" sz="3600" b="1" dirty="0">
                <a:solidFill>
                  <a:srgbClr val="A6917B"/>
                </a:solidFill>
              </a:rPr>
              <a:t>cellular material or protein </a:t>
            </a:r>
            <a:r>
              <a:rPr lang="en-US" sz="3600" b="1" dirty="0"/>
              <a:t>in the urine or may reflect from </a:t>
            </a:r>
            <a:r>
              <a:rPr lang="en-US" sz="3600" b="1" dirty="0">
                <a:solidFill>
                  <a:srgbClr val="A6917B"/>
                </a:solidFill>
              </a:rPr>
              <a:t>crystallization or precipitation of salts </a:t>
            </a:r>
            <a:r>
              <a:rPr lang="en-US" sz="3600" b="1" dirty="0"/>
              <a:t>upon standing at room temperature or in the refrigerator.</a:t>
            </a:r>
            <a:r>
              <a:rPr lang="en-US" sz="3600" b="1" dirty="0" smtClean="0"/>
              <a:t> 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General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A </a:t>
            </a:r>
            <a:r>
              <a:rPr lang="en-US" dirty="0"/>
              <a:t>sample of well-mixed urine (usually 10-15 ml) is centrifuged in a test tube at relatively low speed (about 2000-3,000 rpm) for 5-10 minutes which produces a concentration of sediment (cellular matter) at the bottom of the tube. The fluid on top is poured off to a volume of 0.2 ml to 0.5 ml left inside the tube. The sediment is </a:t>
            </a:r>
            <a:r>
              <a:rPr lang="en-US" dirty="0" smtClean="0"/>
              <a:t>re-suspended </a:t>
            </a:r>
            <a:r>
              <a:rPr lang="en-US" dirty="0"/>
              <a:t>in the remaining urine by flicking the bottom of the tube several times. A drop of </a:t>
            </a:r>
            <a:r>
              <a:rPr lang="en-US" dirty="0" err="1"/>
              <a:t>resuspended</a:t>
            </a:r>
            <a:r>
              <a:rPr lang="en-US" dirty="0"/>
              <a:t> sediment is poured onto a glass slide and a thin slice of glass (a </a:t>
            </a:r>
            <a:r>
              <a:rPr lang="en-US" dirty="0" err="1"/>
              <a:t>coverslip</a:t>
            </a:r>
            <a:r>
              <a:rPr lang="en-US" dirty="0"/>
              <a:t>) is place over it. The sediment is first examined under low power to identify crystals, casts, </a:t>
            </a:r>
            <a:r>
              <a:rPr lang="en-US" dirty="0" err="1"/>
              <a:t>squamous</a:t>
            </a:r>
            <a:r>
              <a:rPr lang="en-US" dirty="0"/>
              <a:t> cells, and other large objects.</a:t>
            </a:r>
            <a:r>
              <a:rPr lang="en-US" dirty="0" smtClean="0"/>
              <a:t> </a:t>
            </a:r>
          </a:p>
          <a:p>
            <a:r>
              <a:rPr lang="en-US" sz="5053" b="1" dirty="0" smtClean="0"/>
              <a:t>"</a:t>
            </a:r>
            <a:r>
              <a:rPr lang="en-US" sz="5053" b="1" dirty="0"/>
              <a:t>Casts"</a:t>
            </a:r>
            <a:r>
              <a:rPr lang="en-US" sz="5053" b="1" dirty="0" smtClean="0"/>
              <a:t> ….</a:t>
            </a:r>
          </a:p>
          <a:p>
            <a:r>
              <a:rPr lang="en-US" sz="5053" b="1" dirty="0" smtClean="0"/>
              <a:t>Then</a:t>
            </a:r>
            <a:r>
              <a:rPr lang="en-US" sz="5053" b="1" dirty="0"/>
              <a:t>, examination is carried out at </a:t>
            </a:r>
            <a:r>
              <a:rPr lang="en-US" sz="5053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high power </a:t>
            </a:r>
            <a:r>
              <a:rPr lang="en-US" sz="5053" b="1" dirty="0"/>
              <a:t>to </a:t>
            </a:r>
            <a:r>
              <a:rPr lang="en-US" sz="5053" b="1" dirty="0">
                <a:solidFill>
                  <a:srgbClr val="FCD5B5"/>
                </a:solidFill>
              </a:rPr>
              <a:t>identify crystals, cells, and bacteria</a:t>
            </a:r>
            <a:r>
              <a:rPr lang="en-US" sz="5053" b="1" dirty="0"/>
              <a:t>.</a:t>
            </a:r>
            <a:r>
              <a:rPr lang="en-US" sz="5053" b="1" dirty="0" smtClean="0"/>
              <a:t> </a:t>
            </a:r>
          </a:p>
          <a:p>
            <a:pPr lvl="2"/>
            <a:r>
              <a:rPr lang="en-US" sz="4653" b="1" dirty="0" smtClean="0"/>
              <a:t>…. </a:t>
            </a:r>
            <a:r>
              <a:rPr lang="en-US" sz="4653" b="1" dirty="0"/>
              <a:t>cells are</a:t>
            </a:r>
            <a:r>
              <a:rPr lang="en-US" sz="4653" b="1" dirty="0" smtClean="0"/>
              <a:t> described </a:t>
            </a:r>
            <a:r>
              <a:rPr lang="en-US" sz="4653" b="1" dirty="0"/>
              <a:t>as the number of each type found </a:t>
            </a:r>
            <a:r>
              <a:rPr lang="en-US" sz="4653" b="1" dirty="0">
                <a:solidFill>
                  <a:srgbClr val="FCD5B5"/>
                </a:solidFill>
              </a:rPr>
              <a:t>per average high power field (HPF</a:t>
            </a:r>
            <a:r>
              <a:rPr lang="en-US" sz="4653" b="1" dirty="0"/>
              <a:t>).</a:t>
            </a:r>
            <a:r>
              <a:rPr lang="en-US" sz="4653" b="1" dirty="0" smtClean="0"/>
              <a:t> </a:t>
            </a:r>
          </a:p>
          <a:p>
            <a:pPr lvl="4"/>
            <a:r>
              <a:rPr lang="en-US" sz="4453" b="1" dirty="0" smtClean="0"/>
              <a:t>For </a:t>
            </a:r>
            <a:r>
              <a:rPr lang="en-US" sz="4453" b="1" dirty="0"/>
              <a:t>example: "1-5 WBC/HPF."</a:t>
            </a:r>
            <a:endParaRPr lang="en-US" sz="4453" dirty="0"/>
          </a:p>
        </p:txBody>
      </p:sp>
    </p:spTree>
  </p:cSld>
  <p:clrMapOvr>
    <a:masterClrMapping/>
  </p:clrMapOvr>
  <p:transition spd="slow">
    <p:cover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350" y="107576"/>
            <a:ext cx="7856538" cy="80682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RBC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 fontScale="92500"/>
          </a:bodyPr>
          <a:lstStyle/>
          <a:p>
            <a:r>
              <a:rPr lang="en-US" b="1" dirty="0" err="1" smtClean="0"/>
              <a:t>Hematuria</a:t>
            </a:r>
            <a:r>
              <a:rPr lang="en-US" b="1" dirty="0" smtClean="0"/>
              <a:t>  = presence </a:t>
            </a:r>
            <a:r>
              <a:rPr lang="en-US" b="1" dirty="0"/>
              <a:t>of</a:t>
            </a:r>
            <a:r>
              <a:rPr lang="en-US" b="1" dirty="0" smtClean="0"/>
              <a:t> </a:t>
            </a:r>
            <a:r>
              <a:rPr lang="en-US" b="1" dirty="0" err="1" smtClean="0"/>
              <a:t>AbN</a:t>
            </a:r>
            <a:r>
              <a:rPr lang="en-US" b="1" dirty="0" smtClean="0"/>
              <a:t> </a:t>
            </a:r>
            <a:r>
              <a:rPr lang="en-US" b="1" dirty="0"/>
              <a:t>numbers of red cells in </a:t>
            </a:r>
            <a:r>
              <a:rPr lang="en-US" b="1" dirty="0" smtClean="0"/>
              <a:t>urine. Causes</a:t>
            </a:r>
            <a:r>
              <a:rPr lang="en-US" b="1" dirty="0" smtClean="0"/>
              <a:t>:</a:t>
            </a:r>
          </a:p>
          <a:p>
            <a:pPr lvl="1"/>
            <a:r>
              <a:rPr lang="en-US" b="1" dirty="0" err="1" smtClean="0"/>
              <a:t>glomerular</a:t>
            </a:r>
            <a:r>
              <a:rPr lang="en-US" b="1" dirty="0" smtClean="0"/>
              <a:t> </a:t>
            </a:r>
            <a:r>
              <a:rPr lang="en-US" b="1" dirty="0"/>
              <a:t>damage,</a:t>
            </a:r>
            <a:r>
              <a:rPr lang="en-US" b="1" dirty="0" smtClean="0"/>
              <a:t> </a:t>
            </a:r>
          </a:p>
          <a:p>
            <a:pPr lvl="1"/>
            <a:r>
              <a:rPr lang="en-US" b="1" dirty="0" smtClean="0"/>
              <a:t>tumors </a:t>
            </a:r>
            <a:r>
              <a:rPr lang="en-US" b="1" dirty="0"/>
              <a:t>which erode the urinary tract anywhere along its length</a:t>
            </a:r>
            <a:r>
              <a:rPr lang="en-US" b="1" dirty="0" smtClean="0"/>
              <a:t>,</a:t>
            </a:r>
          </a:p>
          <a:p>
            <a:pPr lvl="1"/>
            <a:r>
              <a:rPr lang="en-US" b="1" dirty="0" smtClean="0"/>
              <a:t>kidney </a:t>
            </a:r>
            <a:r>
              <a:rPr lang="en-US" b="1" dirty="0"/>
              <a:t>trauma,</a:t>
            </a:r>
            <a:r>
              <a:rPr lang="en-US" b="1" dirty="0" smtClean="0"/>
              <a:t> </a:t>
            </a:r>
          </a:p>
          <a:p>
            <a:pPr lvl="1"/>
            <a:r>
              <a:rPr lang="en-US" b="1" dirty="0" smtClean="0"/>
              <a:t>urinary </a:t>
            </a:r>
            <a:r>
              <a:rPr lang="en-US" b="1" dirty="0"/>
              <a:t>tract stones,</a:t>
            </a:r>
            <a:r>
              <a:rPr lang="en-US" b="1" dirty="0" smtClean="0"/>
              <a:t> </a:t>
            </a:r>
          </a:p>
          <a:p>
            <a:pPr lvl="1"/>
            <a:r>
              <a:rPr lang="en-US" b="1" dirty="0" smtClean="0"/>
              <a:t>renal </a:t>
            </a:r>
            <a:r>
              <a:rPr lang="en-US" b="1" dirty="0"/>
              <a:t>infarcts,</a:t>
            </a:r>
            <a:r>
              <a:rPr lang="en-US" b="1" dirty="0" smtClean="0"/>
              <a:t> </a:t>
            </a:r>
          </a:p>
          <a:p>
            <a:pPr lvl="1"/>
            <a:r>
              <a:rPr lang="en-US" b="1" dirty="0" smtClean="0"/>
              <a:t>acute </a:t>
            </a:r>
            <a:r>
              <a:rPr lang="en-US" b="1" dirty="0"/>
              <a:t>tubular necrosis,</a:t>
            </a:r>
            <a:r>
              <a:rPr lang="en-US" b="1" dirty="0" smtClean="0"/>
              <a:t> </a:t>
            </a:r>
          </a:p>
          <a:p>
            <a:pPr lvl="1"/>
            <a:r>
              <a:rPr lang="en-US" b="1" dirty="0" smtClean="0"/>
              <a:t>upper </a:t>
            </a:r>
            <a:r>
              <a:rPr lang="en-US" b="1" dirty="0"/>
              <a:t>and lower urinary tract infections,</a:t>
            </a:r>
            <a:r>
              <a:rPr lang="en-US" b="1" dirty="0" smtClean="0"/>
              <a:t> </a:t>
            </a:r>
          </a:p>
          <a:p>
            <a:pPr lvl="1"/>
            <a:r>
              <a:rPr lang="en-US" b="1" dirty="0" err="1" smtClean="0"/>
              <a:t>nephrotoxins</a:t>
            </a:r>
            <a:r>
              <a:rPr lang="en-US" b="1" dirty="0" smtClean="0"/>
              <a:t>,</a:t>
            </a:r>
          </a:p>
          <a:p>
            <a:pPr lvl="1"/>
            <a:r>
              <a:rPr lang="en-US" b="1" dirty="0" smtClean="0"/>
              <a:t> </a:t>
            </a:r>
            <a:r>
              <a:rPr lang="en-US" b="1" dirty="0"/>
              <a:t>and physical </a:t>
            </a:r>
            <a:r>
              <a:rPr lang="en-US" b="1" dirty="0" smtClean="0"/>
              <a:t>stress  </a:t>
            </a:r>
            <a:r>
              <a:rPr lang="en-US" b="1" dirty="0"/>
              <a:t>(like a contact sport, or long distance running for example).</a:t>
            </a:r>
            <a:r>
              <a:rPr lang="en-US" b="1" dirty="0" smtClean="0"/>
              <a:t> </a:t>
            </a:r>
          </a:p>
          <a:p>
            <a:pPr lvl="1"/>
            <a:r>
              <a:rPr lang="en-US" b="1" dirty="0" smtClean="0"/>
              <a:t>Contamination  &lt; from </a:t>
            </a:r>
            <a:r>
              <a:rPr lang="en-US" b="1" dirty="0"/>
              <a:t>the vagina in menstruating women or</a:t>
            </a:r>
            <a:r>
              <a:rPr lang="en-US" b="1" dirty="0" smtClean="0"/>
              <a:t> &lt; trauma </a:t>
            </a:r>
            <a:r>
              <a:rPr lang="en-US" b="1" dirty="0"/>
              <a:t>produced by bladder </a:t>
            </a:r>
            <a:r>
              <a:rPr lang="en-US" b="1" dirty="0" err="1"/>
              <a:t>catherization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 </a:t>
            </a:r>
            <a:r>
              <a:rPr lang="en-US" b="1" dirty="0"/>
              <a:t>Theoretically, no red cells should be found, but that is not true because some are present even in healthy individuals.</a:t>
            </a:r>
            <a:r>
              <a:rPr lang="en-US" b="1" dirty="0" smtClean="0"/>
              <a:t> </a:t>
            </a:r>
            <a:endParaRPr lang="en-US" dirty="0"/>
          </a:p>
        </p:txBody>
      </p:sp>
    </p:spTree>
  </p:cSld>
  <p:clrMapOvr>
    <a:masterClrMapping/>
  </p:clrMapOvr>
  <p:transition spd="slow">
    <p:cover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350" y="107576"/>
            <a:ext cx="7856538" cy="80682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RBC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3999" cy="5325035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However</a:t>
            </a:r>
            <a:r>
              <a:rPr lang="en-US" b="1" dirty="0"/>
              <a:t>, if</a:t>
            </a:r>
            <a:r>
              <a:rPr lang="en-US" b="1" dirty="0" smtClean="0"/>
              <a:t> 1/&gt; RBC  in </a:t>
            </a:r>
            <a:r>
              <a:rPr lang="en-US" b="1" dirty="0"/>
              <a:t>every</a:t>
            </a:r>
            <a:r>
              <a:rPr lang="en-US" b="1" dirty="0" smtClean="0"/>
              <a:t> HPF, </a:t>
            </a:r>
            <a:r>
              <a:rPr lang="en-US" b="1" dirty="0"/>
              <a:t>and if contamination is ruled out, the specimen reflects some abnormality.</a:t>
            </a:r>
            <a:r>
              <a:rPr lang="en-US" b="1" dirty="0" smtClean="0"/>
              <a:t> </a:t>
            </a:r>
          </a:p>
          <a:p>
            <a:r>
              <a:rPr lang="en-US" b="1" dirty="0" smtClean="0"/>
              <a:t>Some leak excessive </a:t>
            </a:r>
            <a:r>
              <a:rPr lang="en-US" b="1" dirty="0"/>
              <a:t>numbers of red cells with no identifiable </a:t>
            </a:r>
            <a:r>
              <a:rPr lang="en-US" b="1" dirty="0" smtClean="0"/>
              <a:t>cause ="</a:t>
            </a:r>
            <a:r>
              <a:rPr lang="en-US" b="1" dirty="0"/>
              <a:t>idiopathic </a:t>
            </a:r>
            <a:r>
              <a:rPr lang="en-US" b="1" dirty="0" err="1"/>
              <a:t>hematuria</a:t>
            </a:r>
            <a:r>
              <a:rPr lang="en-US" b="1" dirty="0" smtClean="0"/>
              <a:t>.”</a:t>
            </a:r>
          </a:p>
          <a:p>
            <a:r>
              <a:rPr lang="en-US" b="1" dirty="0" err="1" smtClean="0"/>
              <a:t>RBC's</a:t>
            </a:r>
            <a:r>
              <a:rPr lang="en-US" b="1" dirty="0" smtClean="0"/>
              <a:t> </a:t>
            </a:r>
            <a:r>
              <a:rPr lang="en-US" b="1" dirty="0"/>
              <a:t>may appear normally shaped, swollen by dilute urine (in fact, only cell ghosts and free hemoglobin may remain), or </a:t>
            </a:r>
            <a:r>
              <a:rPr lang="en-US" b="1" dirty="0" err="1"/>
              <a:t>crenated</a:t>
            </a:r>
            <a:r>
              <a:rPr lang="en-US" b="1" dirty="0"/>
              <a:t> (deflated and wrinkled up) by concentrated urine.</a:t>
            </a:r>
            <a:r>
              <a:rPr lang="en-US" b="1" dirty="0" smtClean="0"/>
              <a:t> </a:t>
            </a:r>
          </a:p>
          <a:p>
            <a:pPr lvl="1"/>
            <a:r>
              <a:rPr lang="en-US" b="1" dirty="0" smtClean="0"/>
              <a:t>Both </a:t>
            </a:r>
            <a:r>
              <a:rPr lang="en-US" b="1" dirty="0"/>
              <a:t>swollen, partly </a:t>
            </a:r>
            <a:r>
              <a:rPr lang="en-US" b="1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hemolyzed</a:t>
            </a:r>
            <a:r>
              <a:rPr lang="en-US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en-US" b="1" dirty="0" err="1"/>
              <a:t>RBC's</a:t>
            </a:r>
            <a:r>
              <a:rPr lang="en-US" b="1" dirty="0"/>
              <a:t> and </a:t>
            </a:r>
            <a:r>
              <a:rPr lang="en-US" b="1" dirty="0" err="1">
                <a:solidFill>
                  <a:srgbClr val="FCD5B5"/>
                </a:solidFill>
              </a:rPr>
              <a:t>crenated</a:t>
            </a:r>
            <a:r>
              <a:rPr lang="en-US" b="1" dirty="0">
                <a:solidFill>
                  <a:srgbClr val="FCD5B5"/>
                </a:solidFill>
              </a:rPr>
              <a:t> </a:t>
            </a:r>
            <a:r>
              <a:rPr lang="en-US" b="1" dirty="0" err="1"/>
              <a:t>RBC's</a:t>
            </a:r>
            <a:r>
              <a:rPr lang="en-US" b="1" dirty="0"/>
              <a:t> are sometimes difficult to distinguish from WBC's in the urine.</a:t>
            </a:r>
            <a:r>
              <a:rPr lang="en-US" b="1" dirty="0" smtClean="0"/>
              <a:t> </a:t>
            </a:r>
          </a:p>
          <a:p>
            <a:r>
              <a:rPr lang="en-US" b="1" dirty="0" smtClean="0"/>
              <a:t>In </a:t>
            </a:r>
            <a:r>
              <a:rPr lang="en-US" b="1" dirty="0"/>
              <a:t>addition, red cell ghosts may simulate yeast.</a:t>
            </a:r>
            <a:r>
              <a:rPr lang="en-US" b="1" dirty="0" smtClean="0"/>
              <a:t> </a:t>
            </a:r>
          </a:p>
          <a:p>
            <a:r>
              <a:rPr lang="en-US" b="1" dirty="0" smtClean="0"/>
              <a:t>(+) poorly </a:t>
            </a:r>
            <a:r>
              <a:rPr lang="en-US" b="1" dirty="0"/>
              <a:t>shaped (</a:t>
            </a:r>
            <a:r>
              <a:rPr lang="en-US" b="1" dirty="0" err="1">
                <a:solidFill>
                  <a:schemeClr val="accent6"/>
                </a:solidFill>
              </a:rPr>
              <a:t>dysmorphic</a:t>
            </a:r>
            <a:r>
              <a:rPr lang="en-US" b="1" dirty="0"/>
              <a:t>) </a:t>
            </a:r>
            <a:r>
              <a:rPr lang="en-US" b="1" dirty="0" err="1"/>
              <a:t>RBC's</a:t>
            </a:r>
            <a:r>
              <a:rPr lang="en-US" b="1" dirty="0"/>
              <a:t> in urine</a:t>
            </a:r>
            <a:r>
              <a:rPr lang="en-US" b="1" dirty="0" smtClean="0"/>
              <a:t> ? CONSIDER: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glomerulonephritis</a:t>
            </a:r>
            <a:r>
              <a:rPr lang="en-US" b="1" dirty="0"/>
              <a:t>.</a:t>
            </a:r>
            <a:r>
              <a:rPr lang="en-US" b="1" dirty="0" smtClean="0"/>
              <a:t> </a:t>
            </a:r>
          </a:p>
          <a:p>
            <a:pPr lvl="1"/>
            <a:r>
              <a:rPr lang="en-US" b="1" dirty="0" err="1" smtClean="0"/>
              <a:t>Dysmorphic</a:t>
            </a:r>
            <a:r>
              <a:rPr lang="en-US" b="1" dirty="0" smtClean="0"/>
              <a:t> </a:t>
            </a:r>
            <a:r>
              <a:rPr lang="en-US" b="1" dirty="0" err="1"/>
              <a:t>RBC's</a:t>
            </a:r>
            <a:r>
              <a:rPr lang="en-US" b="1" dirty="0"/>
              <a:t> have odd shapes as a consequence of being distorted via passage through the abnormal </a:t>
            </a:r>
            <a:r>
              <a:rPr lang="en-US" b="1" dirty="0" err="1"/>
              <a:t>glomerular</a:t>
            </a:r>
            <a:r>
              <a:rPr lang="en-US" b="1" dirty="0"/>
              <a:t> drainage structures.</a:t>
            </a:r>
            <a:endParaRPr lang="en-US" dirty="0"/>
          </a:p>
        </p:txBody>
      </p:sp>
    </p:spTree>
  </p:cSld>
  <p:clrMapOvr>
    <a:masterClrMapping/>
  </p:clrMapOvr>
  <p:transition spd="slow">
    <p:cover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350" y="107576"/>
            <a:ext cx="7856538" cy="73062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White Blood Cells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Autofit/>
          </a:bodyPr>
          <a:lstStyle/>
          <a:p>
            <a:r>
              <a:rPr lang="en-US" sz="2800" b="1" dirty="0" err="1" smtClean="0"/>
              <a:t>Pyuria</a:t>
            </a:r>
            <a:r>
              <a:rPr lang="en-US" sz="2800" b="1" dirty="0" smtClean="0"/>
              <a:t> = (+) abnormal </a:t>
            </a:r>
            <a:r>
              <a:rPr lang="en-US" sz="2800" b="1" dirty="0"/>
              <a:t>numbers of leukocytes (white cells) that may appear with infection in either the upper or lower urinary tract or with acute </a:t>
            </a:r>
            <a:r>
              <a:rPr lang="en-US" sz="2800" b="1" dirty="0" err="1"/>
              <a:t>glomerulonephritis</a:t>
            </a:r>
            <a:r>
              <a:rPr lang="en-US" sz="2800" b="1" dirty="0" smtClean="0"/>
              <a:t>.</a:t>
            </a:r>
          </a:p>
          <a:p>
            <a:r>
              <a:rPr lang="en-US" sz="2800" b="1" dirty="0" smtClean="0"/>
              <a:t> </a:t>
            </a:r>
            <a:r>
              <a:rPr lang="en-US" sz="2800" b="1" dirty="0"/>
              <a:t>Usually, the WBC's are granulocytes (a type of white cell which includes </a:t>
            </a:r>
            <a:r>
              <a:rPr lang="en-US" sz="2800" b="1" dirty="0" err="1"/>
              <a:t>neutrophils</a:t>
            </a:r>
            <a:r>
              <a:rPr lang="en-US" sz="2800" b="1" dirty="0"/>
              <a:t> and </a:t>
            </a:r>
            <a:r>
              <a:rPr lang="en-US" sz="2800" b="1" dirty="0" err="1"/>
              <a:t>eosinophils</a:t>
            </a:r>
            <a:r>
              <a:rPr lang="en-US" sz="2800" b="1" dirty="0"/>
              <a:t>).</a:t>
            </a:r>
            <a:r>
              <a:rPr lang="en-US" sz="2800" b="1" dirty="0" smtClean="0"/>
              <a:t> </a:t>
            </a:r>
          </a:p>
          <a:p>
            <a:r>
              <a:rPr lang="en-US" sz="2800" b="1" dirty="0" err="1" smtClean="0"/>
              <a:t>WBCs</a:t>
            </a:r>
            <a:r>
              <a:rPr lang="en-US" sz="2800" b="1" dirty="0" smtClean="0"/>
              <a:t> from </a:t>
            </a:r>
            <a:r>
              <a:rPr lang="en-US" sz="2800" b="1" dirty="0"/>
              <a:t>the vagina, in the presence of vaginal and cervical infections, or the external urethral </a:t>
            </a:r>
            <a:r>
              <a:rPr lang="en-US" sz="2800" b="1" dirty="0" err="1"/>
              <a:t>meatus</a:t>
            </a:r>
            <a:r>
              <a:rPr lang="en-US" sz="2800" b="1" dirty="0"/>
              <a:t> (opening) in men and women</a:t>
            </a:r>
            <a:r>
              <a:rPr lang="en-US" sz="2800" b="1" dirty="0" smtClean="0"/>
              <a:t> can contaminate</a:t>
            </a:r>
            <a:r>
              <a:rPr lang="en-US" sz="2800" b="1" dirty="0" smtClean="0"/>
              <a:t>.</a:t>
            </a:r>
            <a:endParaRPr lang="en-US" sz="2800" b="1" dirty="0" smtClean="0"/>
          </a:p>
          <a:p>
            <a:r>
              <a:rPr lang="en-US" sz="2800" b="1" dirty="0" smtClean="0"/>
              <a:t>If </a:t>
            </a:r>
            <a:r>
              <a:rPr lang="en-US" sz="2800" b="1" dirty="0"/>
              <a:t>two or more leukocytes per each high power field appear in non-contaminated urine, the specimen is probably abnormal.</a:t>
            </a:r>
            <a:r>
              <a:rPr lang="en-US" sz="2800" b="1" dirty="0" smtClean="0"/>
              <a:t> </a:t>
            </a:r>
          </a:p>
          <a:p>
            <a:pPr lvl="1"/>
            <a:r>
              <a:rPr lang="en-US" sz="2400" b="1" dirty="0" smtClean="0"/>
              <a:t>Leukocytes </a:t>
            </a:r>
            <a:r>
              <a:rPr lang="en-US" sz="2400" b="1" dirty="0"/>
              <a:t>have lobed nuclei and granular cytoplasm.</a:t>
            </a:r>
            <a:endParaRPr lang="en-US" sz="2400" dirty="0"/>
          </a:p>
        </p:txBody>
      </p:sp>
    </p:spTree>
  </p:cSld>
  <p:clrMapOvr>
    <a:masterClrMapping/>
  </p:clrMapOvr>
  <p:transition spd="slow">
    <p:push dir="d"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350" y="107576"/>
            <a:ext cx="7856538" cy="65442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Epithelial Cells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564" y="685800"/>
            <a:ext cx="8373035" cy="4639235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Renal </a:t>
            </a:r>
            <a:r>
              <a:rPr lang="en-US" sz="3200" b="1" dirty="0"/>
              <a:t>tubular (the microscopic tubes in the kidneys which lead to the drainage system) epithelial cells which are usually larger than granulocytes (again, a type of white cell which includes </a:t>
            </a:r>
            <a:r>
              <a:rPr lang="en-US" sz="3200" b="1" dirty="0" err="1"/>
              <a:t>neutrophils</a:t>
            </a:r>
            <a:r>
              <a:rPr lang="en-US" sz="3200" b="1" dirty="0"/>
              <a:t> and </a:t>
            </a:r>
            <a:r>
              <a:rPr lang="en-US" sz="3200" b="1" dirty="0" err="1"/>
              <a:t>eosinophils</a:t>
            </a:r>
            <a:r>
              <a:rPr lang="en-US" sz="3200" b="1" dirty="0"/>
              <a:t>) contain a large round or oval nucleus and normally appear in the urine in small numbers.</a:t>
            </a:r>
            <a:r>
              <a:rPr lang="en-US" sz="3200" b="1" dirty="0" smtClean="0"/>
              <a:t> </a:t>
            </a:r>
          </a:p>
          <a:p>
            <a:r>
              <a:rPr lang="en-US" sz="3200" b="1" dirty="0" smtClean="0"/>
              <a:t>However</a:t>
            </a:r>
            <a:r>
              <a:rPr lang="en-US" sz="3200" b="1" dirty="0"/>
              <a:t>, with </a:t>
            </a:r>
            <a:r>
              <a:rPr lang="en-US" sz="3200" b="1" dirty="0" err="1"/>
              <a:t>nephrotic</a:t>
            </a:r>
            <a:r>
              <a:rPr lang="en-US" sz="3200" b="1" dirty="0"/>
              <a:t> syndrome and in conditions leading to tubular degeneration, the number sloughed into the urine is increased.</a:t>
            </a:r>
            <a:r>
              <a:rPr lang="en-US" sz="3200" b="1" dirty="0" smtClean="0"/>
              <a:t> </a:t>
            </a:r>
            <a:endParaRPr lang="en-US" sz="3200" dirty="0"/>
          </a:p>
        </p:txBody>
      </p:sp>
    </p:spTree>
  </p:cSld>
  <p:clrMapOvr>
    <a:masterClrMapping/>
  </p:clrMapOvr>
  <p:transition spd="slow">
    <p:push dir="d"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350" y="107576"/>
            <a:ext cx="7856538" cy="65442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Epithelial Cells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8991599" cy="6096000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. </a:t>
            </a:r>
            <a:r>
              <a:rPr lang="en-US" b="1" dirty="0"/>
              <a:t>When </a:t>
            </a:r>
            <a:r>
              <a:rPr lang="en-US" b="1" dirty="0" err="1"/>
              <a:t>lipiduria</a:t>
            </a:r>
            <a:r>
              <a:rPr lang="en-US" b="1" dirty="0"/>
              <a:t> (literally "fat in the urine") occurs, these cells contain endogenous fats. When filled with numerous fat droplets, such cells are called "oval fat bodies."</a:t>
            </a:r>
            <a:r>
              <a:rPr lang="en-US" b="1" dirty="0" smtClean="0"/>
              <a:t> </a:t>
            </a:r>
          </a:p>
          <a:p>
            <a:r>
              <a:rPr lang="en-US" b="1" dirty="0" smtClean="0"/>
              <a:t>Oval </a:t>
            </a:r>
            <a:r>
              <a:rPr lang="en-US" b="1" dirty="0"/>
              <a:t>fat bodies exhibit a "Maltese cross" configuration by polarized light microscopy.</a:t>
            </a:r>
            <a:r>
              <a:rPr lang="en-US" b="1" dirty="0" smtClean="0"/>
              <a:t> </a:t>
            </a:r>
          </a:p>
          <a:p>
            <a:r>
              <a:rPr lang="en-US" b="1" dirty="0" smtClean="0"/>
              <a:t>Epithelial </a:t>
            </a:r>
            <a:r>
              <a:rPr lang="en-US" b="1" dirty="0"/>
              <a:t>cells from the large drainage structures (the renal pelvis, </a:t>
            </a:r>
            <a:r>
              <a:rPr lang="en-US" b="1" dirty="0" err="1"/>
              <a:t>ureter</a:t>
            </a:r>
            <a:r>
              <a:rPr lang="en-US" b="1" dirty="0"/>
              <a:t>, or bladder) have more regular cell borders, larger nuclei, and smaller overall size than </a:t>
            </a:r>
            <a:r>
              <a:rPr lang="en-US" b="1" dirty="0" err="1"/>
              <a:t>squamous</a:t>
            </a:r>
            <a:r>
              <a:rPr lang="en-US" b="1" dirty="0"/>
              <a:t> epithelium.</a:t>
            </a:r>
            <a:r>
              <a:rPr lang="en-US" b="1" dirty="0" smtClean="0"/>
              <a:t> </a:t>
            </a:r>
          </a:p>
          <a:p>
            <a:r>
              <a:rPr lang="en-US" b="1" dirty="0" smtClean="0"/>
              <a:t>Renal </a:t>
            </a:r>
            <a:r>
              <a:rPr lang="en-US" b="1" dirty="0"/>
              <a:t>tubular (from the microscopic tubules in the kidneys) epithelial cells are smaller and rounder than transitional epithelium, and their nuclei occupy more of the total cell volume.</a:t>
            </a:r>
            <a:r>
              <a:rPr lang="en-US" b="1" dirty="0" smtClean="0"/>
              <a:t> </a:t>
            </a:r>
          </a:p>
          <a:p>
            <a:r>
              <a:rPr lang="en-US" b="1" dirty="0" err="1" smtClean="0"/>
              <a:t>Squamous</a:t>
            </a:r>
            <a:r>
              <a:rPr lang="en-US" b="1" dirty="0" smtClean="0"/>
              <a:t> </a:t>
            </a:r>
            <a:r>
              <a:rPr lang="en-US" b="1" dirty="0"/>
              <a:t>epithelial cells from the skin surface or from the outer urethra can appear in urine. They represent possible contamination of the specimen with skin bacteria.</a:t>
            </a:r>
            <a:endParaRPr lang="en-US" dirty="0"/>
          </a:p>
        </p:txBody>
      </p:sp>
    </p:spTree>
  </p:cSld>
  <p:clrMapOvr>
    <a:masterClrMapping/>
  </p:clrMapOvr>
  <p:transition spd="slow">
    <p:push dir="d"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4038600" cy="5333999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Urinary </a:t>
            </a:r>
            <a:r>
              <a:rPr lang="en-US" sz="2800" b="1" dirty="0"/>
              <a:t>casts are formed only in the distal convoluted tubule (DCT) or the collecting duct (distal </a:t>
            </a:r>
            <a:r>
              <a:rPr lang="en-US" sz="2800" b="1" dirty="0" err="1"/>
              <a:t>nephron</a:t>
            </a:r>
            <a:r>
              <a:rPr lang="en-US" sz="2800" b="1" dirty="0"/>
              <a:t>).</a:t>
            </a:r>
            <a:r>
              <a:rPr lang="en-US" sz="2800" b="1" dirty="0" smtClean="0"/>
              <a:t> </a:t>
            </a:r>
          </a:p>
          <a:p>
            <a:r>
              <a:rPr lang="en-US" sz="2800" b="1" dirty="0" smtClean="0"/>
              <a:t>The </a:t>
            </a:r>
            <a:r>
              <a:rPr lang="en-US" sz="2800" b="1" dirty="0"/>
              <a:t>proximal convoluted tubule (PCT) and loop of </a:t>
            </a:r>
            <a:r>
              <a:rPr lang="en-US" sz="2800" b="1" dirty="0" err="1"/>
              <a:t>Henle</a:t>
            </a:r>
            <a:r>
              <a:rPr lang="en-US" sz="2800" b="1" dirty="0"/>
              <a:t> do not produce casts.</a:t>
            </a:r>
            <a:r>
              <a:rPr lang="en-US" sz="2800" b="1" dirty="0" smtClean="0"/>
              <a:t> </a:t>
            </a:r>
          </a:p>
        </p:txBody>
      </p:sp>
    </p:spTree>
  </p:cSld>
  <p:clrMapOvr>
    <a:masterClrMapping/>
  </p:clrMapOvr>
  <p:transition spd="slow">
    <p:push dir="d"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Casts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915400" cy="53339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 smtClean="0"/>
              <a:t> </a:t>
            </a:r>
          </a:p>
          <a:p>
            <a:r>
              <a:rPr lang="en-US" b="1" dirty="0" smtClean="0"/>
              <a:t>Hyaline </a:t>
            </a:r>
            <a:r>
              <a:rPr lang="en-US" b="1" dirty="0"/>
              <a:t>casts are composed primarily of a </a:t>
            </a:r>
            <a:r>
              <a:rPr lang="en-US" b="1" dirty="0" err="1"/>
              <a:t>mucoprotein</a:t>
            </a:r>
            <a:r>
              <a:rPr lang="en-US" b="1" dirty="0"/>
              <a:t> (Tamm-</a:t>
            </a:r>
            <a:r>
              <a:rPr lang="en-US" b="1" dirty="0" err="1"/>
              <a:t>Horsfall</a:t>
            </a:r>
            <a:r>
              <a:rPr lang="en-US" b="1" dirty="0"/>
              <a:t> protein) secreted by tubule cells.</a:t>
            </a:r>
            <a:r>
              <a:rPr lang="en-US" b="1" dirty="0" smtClean="0"/>
              <a:t> </a:t>
            </a:r>
          </a:p>
          <a:p>
            <a:r>
              <a:rPr lang="en-US" b="1" dirty="0" smtClean="0"/>
              <a:t>Even </a:t>
            </a:r>
            <a:r>
              <a:rPr lang="en-US" b="1" dirty="0"/>
              <a:t>with injury causing increased </a:t>
            </a:r>
            <a:r>
              <a:rPr lang="en-US" b="1" dirty="0" err="1"/>
              <a:t>glomerular</a:t>
            </a:r>
            <a:r>
              <a:rPr lang="en-US" b="1" dirty="0"/>
              <a:t> permeability to plasma proteins with resulting </a:t>
            </a:r>
            <a:r>
              <a:rPr lang="en-US" b="1" dirty="0" err="1"/>
              <a:t>proteinuria</a:t>
            </a:r>
            <a:r>
              <a:rPr lang="en-US" b="1" dirty="0"/>
              <a:t>, most of the matrix (glue) that cements urinary casts together is Tamm-</a:t>
            </a:r>
            <a:r>
              <a:rPr lang="en-US" b="1" dirty="0" err="1"/>
              <a:t>Horsfall</a:t>
            </a:r>
            <a:r>
              <a:rPr lang="en-US" b="1" dirty="0"/>
              <a:t> </a:t>
            </a:r>
            <a:r>
              <a:rPr lang="en-US" b="1" dirty="0" err="1"/>
              <a:t>mucoprotein</a:t>
            </a:r>
            <a:r>
              <a:rPr lang="en-US" b="1" dirty="0"/>
              <a:t>, although albumin and some globulins are also part of it. Low flow rate, high salt concentration, and low pH, all lead to protein </a:t>
            </a:r>
            <a:r>
              <a:rPr lang="en-US" b="1" dirty="0" err="1"/>
              <a:t>denaturation</a:t>
            </a:r>
            <a:r>
              <a:rPr lang="en-US" b="1" dirty="0"/>
              <a:t> and precipitation, particularly that of the Tamm-</a:t>
            </a:r>
            <a:r>
              <a:rPr lang="en-US" b="1" dirty="0" err="1"/>
              <a:t>Horsfall</a:t>
            </a:r>
            <a:r>
              <a:rPr lang="en-US" b="1" dirty="0"/>
              <a:t> protein.</a:t>
            </a:r>
            <a:r>
              <a:rPr lang="en-US" b="1" dirty="0" smtClean="0"/>
              <a:t> </a:t>
            </a:r>
          </a:p>
          <a:p>
            <a:r>
              <a:rPr lang="en-US" b="1" dirty="0" smtClean="0"/>
              <a:t>Protein </a:t>
            </a:r>
            <a:r>
              <a:rPr lang="en-US" b="1" dirty="0"/>
              <a:t>casts with long, thin tails are formed at the junction of </a:t>
            </a:r>
            <a:r>
              <a:rPr lang="en-US" b="1" dirty="0" err="1"/>
              <a:t>Henle's</a:t>
            </a:r>
            <a:r>
              <a:rPr lang="en-US" b="1" dirty="0"/>
              <a:t> loop and the distal convoluted tubule and are known as cylindroids.</a:t>
            </a:r>
            <a:r>
              <a:rPr lang="en-US" b="1" dirty="0" smtClean="0"/>
              <a:t> </a:t>
            </a:r>
          </a:p>
        </p:txBody>
      </p:sp>
    </p:spTree>
  </p:cSld>
  <p:clrMapOvr>
    <a:masterClrMapping/>
  </p:clrMapOvr>
  <p:transition spd="slow">
    <p:push dir="d"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5097982" cy="6858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Casts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915400" cy="5333999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Hyaline </a:t>
            </a:r>
            <a:r>
              <a:rPr lang="en-US" sz="2800" b="1" dirty="0"/>
              <a:t>casts can be seen even in healthy patients.</a:t>
            </a:r>
            <a:r>
              <a:rPr lang="en-US" sz="2800" b="1" dirty="0" smtClean="0"/>
              <a:t> </a:t>
            </a:r>
          </a:p>
          <a:p>
            <a:r>
              <a:rPr lang="en-US" sz="2800" b="1" dirty="0" smtClean="0"/>
              <a:t>Red </a:t>
            </a:r>
            <a:r>
              <a:rPr lang="en-US" sz="2800" b="1" dirty="0"/>
              <a:t>blood cells may stick together and form red blood cell casts.</a:t>
            </a:r>
            <a:r>
              <a:rPr lang="en-US" sz="2800" b="1" dirty="0" smtClean="0"/>
              <a:t> </a:t>
            </a:r>
          </a:p>
          <a:p>
            <a:pPr lvl="1"/>
            <a:r>
              <a:rPr lang="en-US" sz="2400" b="1" dirty="0" smtClean="0"/>
              <a:t>Such </a:t>
            </a:r>
            <a:r>
              <a:rPr lang="en-US" sz="2400" b="1" dirty="0"/>
              <a:t>casts are indicative of </a:t>
            </a:r>
            <a:r>
              <a:rPr lang="en-US" sz="2400" b="1" dirty="0" err="1"/>
              <a:t>glomerulonephritis</a:t>
            </a:r>
            <a:r>
              <a:rPr lang="en-US" sz="2400" b="1" dirty="0"/>
              <a:t>, with leakage of </a:t>
            </a:r>
            <a:r>
              <a:rPr lang="en-US" sz="2400" b="1" dirty="0" err="1"/>
              <a:t>RBC's</a:t>
            </a:r>
            <a:r>
              <a:rPr lang="en-US" sz="2400" b="1" dirty="0"/>
              <a:t> from </a:t>
            </a:r>
            <a:r>
              <a:rPr lang="en-US" sz="2400" b="1" dirty="0" err="1"/>
              <a:t>glomeruli</a:t>
            </a:r>
            <a:r>
              <a:rPr lang="en-US" sz="2400" b="1" dirty="0"/>
              <a:t>, or severe tubular damage.</a:t>
            </a:r>
            <a:r>
              <a:rPr lang="en-US" sz="2400" b="1" dirty="0" smtClean="0"/>
              <a:t> </a:t>
            </a:r>
          </a:p>
          <a:p>
            <a:r>
              <a:rPr lang="en-US" sz="2800" b="1" dirty="0" smtClean="0"/>
              <a:t>White </a:t>
            </a:r>
            <a:r>
              <a:rPr lang="en-US" sz="2800" b="1" dirty="0"/>
              <a:t>blood cell casts are most typical for acute </a:t>
            </a:r>
            <a:r>
              <a:rPr lang="en-US" sz="2800" b="1" dirty="0" err="1"/>
              <a:t>pyelonephritis</a:t>
            </a:r>
            <a:r>
              <a:rPr lang="en-US" sz="2800" b="1" dirty="0"/>
              <a:t>, but they may also be present with </a:t>
            </a:r>
            <a:r>
              <a:rPr lang="en-US" sz="2800" b="1" dirty="0" err="1"/>
              <a:t>glomerulonephritis</a:t>
            </a:r>
            <a:r>
              <a:rPr lang="en-US" sz="2800" b="1" dirty="0"/>
              <a:t>.</a:t>
            </a:r>
            <a:r>
              <a:rPr lang="en-US" sz="2800" b="1" dirty="0" smtClean="0"/>
              <a:t> </a:t>
            </a:r>
          </a:p>
          <a:p>
            <a:pPr lvl="1"/>
            <a:r>
              <a:rPr lang="en-US" sz="2400" b="1" dirty="0" smtClean="0"/>
              <a:t>Their </a:t>
            </a:r>
            <a:r>
              <a:rPr lang="en-US" sz="2400" b="1" dirty="0"/>
              <a:t>presence indicates inflammation of the kidney, because such casts will not form except in the kidney.</a:t>
            </a:r>
            <a:r>
              <a:rPr lang="en-US" sz="2400" b="1" dirty="0" smtClean="0"/>
              <a:t> </a:t>
            </a:r>
          </a:p>
          <a:p>
            <a:pPr lvl="1"/>
            <a:r>
              <a:rPr lang="en-US" sz="2400" b="1" dirty="0" smtClean="0"/>
              <a:t> …. </a:t>
            </a:r>
            <a:r>
              <a:rPr lang="en-US" sz="2400" i="1" dirty="0" smtClean="0"/>
              <a:t>When </a:t>
            </a:r>
            <a:r>
              <a:rPr lang="en-US" sz="2400" i="1" dirty="0"/>
              <a:t>cellular casts remain in the </a:t>
            </a:r>
            <a:r>
              <a:rPr lang="en-US" sz="2400" i="1" dirty="0" err="1"/>
              <a:t>nephron</a:t>
            </a:r>
            <a:r>
              <a:rPr lang="en-US" sz="2400" i="1" dirty="0"/>
              <a:t> for some time before they are flushed into the bladder urine, the cells may degenerate to present as a </a:t>
            </a:r>
            <a:r>
              <a:rPr lang="en-US" sz="2400" b="1" dirty="0"/>
              <a:t>coarsely granular </a:t>
            </a:r>
            <a:r>
              <a:rPr lang="en-US" sz="2400" i="1" dirty="0"/>
              <a:t>cast, later a </a:t>
            </a:r>
            <a:r>
              <a:rPr lang="en-US" sz="2400" b="1" dirty="0"/>
              <a:t>finely granular </a:t>
            </a:r>
            <a:r>
              <a:rPr lang="en-US" sz="2400" i="1" dirty="0"/>
              <a:t>cast, and ultimately, a </a:t>
            </a:r>
            <a:r>
              <a:rPr lang="en-US" sz="2400" b="1" u="sng" dirty="0"/>
              <a:t>waxy </a:t>
            </a:r>
            <a:r>
              <a:rPr lang="en-US" sz="2400" i="1" dirty="0" smtClean="0"/>
              <a:t>cast.</a:t>
            </a:r>
            <a:endParaRPr lang="en-US" sz="2400" i="1" dirty="0"/>
          </a:p>
        </p:txBody>
      </p:sp>
    </p:spTree>
  </p:cSld>
  <p:clrMapOvr>
    <a:masterClrMapping/>
  </p:clrMapOvr>
  <p:transition spd="slow">
    <p:push dir="d"/>
  </p:transition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1"/>
            <a:ext cx="8686800" cy="5333999"/>
          </a:xfrm>
        </p:spPr>
        <p:txBody>
          <a:bodyPr>
            <a:noAutofit/>
          </a:bodyPr>
          <a:lstStyle/>
          <a:p>
            <a:r>
              <a:rPr lang="en-US" sz="3200" b="1" u="sng" dirty="0" smtClean="0"/>
              <a:t>Granular </a:t>
            </a:r>
            <a:r>
              <a:rPr lang="en-US" sz="3200" b="1" u="sng" dirty="0"/>
              <a:t>and waxy casts </a:t>
            </a:r>
            <a:r>
              <a:rPr lang="en-US" sz="3200" b="1" dirty="0"/>
              <a:t>are</a:t>
            </a:r>
            <a:r>
              <a:rPr lang="en-US" sz="3200" b="1" dirty="0" smtClean="0"/>
              <a:t> believed </a:t>
            </a:r>
            <a:r>
              <a:rPr lang="en-US" sz="3200" b="1" dirty="0"/>
              <a:t>to come from renal tubular cell casts.</a:t>
            </a:r>
            <a:r>
              <a:rPr lang="en-US" sz="3200" b="1" dirty="0" smtClean="0"/>
              <a:t> </a:t>
            </a:r>
          </a:p>
          <a:p>
            <a:r>
              <a:rPr lang="en-US" sz="3200" b="1" u="sng" dirty="0" smtClean="0"/>
              <a:t>Broad </a:t>
            </a:r>
            <a:r>
              <a:rPr lang="en-US" sz="3200" b="1" u="sng" dirty="0"/>
              <a:t>casts </a:t>
            </a:r>
            <a:r>
              <a:rPr lang="en-US" sz="3200" b="1" dirty="0"/>
              <a:t>come from damaged and dilated tubules</a:t>
            </a:r>
            <a:r>
              <a:rPr lang="en-US" sz="3200" b="1" dirty="0" smtClean="0"/>
              <a:t> </a:t>
            </a:r>
            <a:r>
              <a:rPr lang="en-US" sz="3200" b="1" dirty="0" err="1" smtClean="0">
                <a:sym typeface="Wingdings"/>
              </a:rPr>
              <a:t></a:t>
            </a:r>
            <a:r>
              <a:rPr lang="en-US" sz="3200" b="1" dirty="0" smtClean="0">
                <a:sym typeface="Wingdings"/>
              </a:rPr>
              <a:t> </a:t>
            </a:r>
            <a:r>
              <a:rPr lang="en-US" sz="3200" b="1" dirty="0" smtClean="0"/>
              <a:t>suggests  </a:t>
            </a:r>
            <a:r>
              <a:rPr lang="en-US" sz="3200" b="1" dirty="0"/>
              <a:t>E</a:t>
            </a:r>
            <a:r>
              <a:rPr lang="en-US" sz="3200" b="1" dirty="0" smtClean="0"/>
              <a:t>nd</a:t>
            </a:r>
            <a:r>
              <a:rPr lang="en-US" sz="3200" b="1" dirty="0"/>
              <a:t>-stage</a:t>
            </a:r>
            <a:r>
              <a:rPr lang="en-US" sz="3200" b="1" dirty="0" smtClean="0"/>
              <a:t> Chronic </a:t>
            </a:r>
            <a:r>
              <a:rPr lang="en-US" sz="3200" b="1" dirty="0"/>
              <a:t>R</a:t>
            </a:r>
            <a:r>
              <a:rPr lang="en-US" sz="3200" b="1" dirty="0" smtClean="0"/>
              <a:t>enal </a:t>
            </a:r>
            <a:r>
              <a:rPr lang="en-US" sz="3200" b="1" dirty="0"/>
              <a:t>D</a:t>
            </a:r>
            <a:r>
              <a:rPr lang="en-US" sz="3200" b="1" dirty="0" smtClean="0"/>
              <a:t>isease</a:t>
            </a:r>
            <a:r>
              <a:rPr lang="en-US" sz="3200" b="1" dirty="0"/>
              <a:t>.</a:t>
            </a:r>
            <a:r>
              <a:rPr lang="en-US" sz="3200" b="1" dirty="0" smtClean="0"/>
              <a:t> </a:t>
            </a:r>
          </a:p>
          <a:p>
            <a:r>
              <a:rPr lang="en-US" sz="3200" b="1" dirty="0" smtClean="0"/>
              <a:t>The </a:t>
            </a:r>
            <a:r>
              <a:rPr lang="en-US" sz="3200" b="1" dirty="0"/>
              <a:t>so-called </a:t>
            </a:r>
            <a:r>
              <a:rPr lang="en-US" sz="3200" b="1" u="sng" dirty="0"/>
              <a:t>telescoped urinary sediment </a:t>
            </a:r>
            <a:r>
              <a:rPr lang="en-US" sz="3200" b="1" dirty="0"/>
              <a:t>is one in which red cells, white cells, oval fat bodies, and all types of casts are found in more or less equal </a:t>
            </a:r>
            <a:r>
              <a:rPr lang="en-US" sz="3200" b="1" dirty="0" smtClean="0"/>
              <a:t>profusion.</a:t>
            </a:r>
            <a:endParaRPr lang="en-US" sz="3200" dirty="0"/>
          </a:p>
        </p:txBody>
      </p:sp>
    </p:spTree>
  </p:cSld>
  <p:clrMapOvr>
    <a:masterClrMapping/>
  </p:clrMapOvr>
  <p:transition spd="slow">
    <p:push dir="d"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350" y="107576"/>
            <a:ext cx="7856538" cy="883024"/>
          </a:xfrm>
        </p:spPr>
        <p:txBody>
          <a:bodyPr/>
          <a:lstStyle/>
          <a:p>
            <a:r>
              <a:rPr lang="en-US" dirty="0" smtClean="0"/>
              <a:t>Urine – Gross 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1816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Arial"/>
                <a:cs typeface="Arial"/>
              </a:rPr>
              <a:t>Direct </a:t>
            </a:r>
            <a:r>
              <a:rPr lang="en-US" sz="3200" b="1" dirty="0">
                <a:latin typeface="Arial"/>
                <a:cs typeface="Arial"/>
              </a:rPr>
              <a:t>visual </a:t>
            </a:r>
            <a:r>
              <a:rPr lang="en-US" sz="3200" b="1" dirty="0" smtClean="0">
                <a:latin typeface="Arial"/>
                <a:cs typeface="Arial"/>
              </a:rPr>
              <a:t>observation - 2</a:t>
            </a:r>
          </a:p>
          <a:p>
            <a:pPr lvl="1"/>
            <a:r>
              <a:rPr lang="en-US" sz="2800" b="1" dirty="0" smtClean="0">
                <a:solidFill>
                  <a:srgbClr val="FFFF00"/>
                </a:solidFill>
                <a:latin typeface="Arial"/>
                <a:cs typeface="Arial"/>
              </a:rPr>
              <a:t>Clearing </a:t>
            </a:r>
            <a:r>
              <a:rPr lang="en-US" sz="2800" b="1" dirty="0">
                <a:solidFill>
                  <a:srgbClr val="FFFF00"/>
                </a:solidFill>
                <a:latin typeface="Arial"/>
                <a:cs typeface="Arial"/>
              </a:rPr>
              <a:t>of the specimen after </a:t>
            </a:r>
            <a:r>
              <a:rPr lang="en-US" sz="2800" b="1" dirty="0">
                <a:latin typeface="Arial"/>
                <a:cs typeface="Arial"/>
              </a:rPr>
              <a:t>addition of a small amount of </a:t>
            </a:r>
            <a:r>
              <a:rPr lang="en-US" sz="2800" b="1" dirty="0">
                <a:solidFill>
                  <a:srgbClr val="FFFF00"/>
                </a:solidFill>
                <a:latin typeface="Arial"/>
                <a:cs typeface="Arial"/>
              </a:rPr>
              <a:t>acid </a:t>
            </a:r>
            <a:r>
              <a:rPr lang="en-US" sz="2800" b="1" dirty="0">
                <a:latin typeface="Arial"/>
                <a:cs typeface="Arial"/>
              </a:rPr>
              <a:t>indicates that </a:t>
            </a:r>
            <a:r>
              <a:rPr lang="en-US" sz="2800" b="1" dirty="0">
                <a:solidFill>
                  <a:srgbClr val="FFFF00"/>
                </a:solidFill>
                <a:latin typeface="Arial"/>
                <a:cs typeface="Arial"/>
              </a:rPr>
              <a:t>precipitation of salts </a:t>
            </a:r>
            <a:r>
              <a:rPr lang="en-US" sz="2800" b="1" dirty="0">
                <a:latin typeface="Arial"/>
                <a:cs typeface="Arial"/>
              </a:rPr>
              <a:t>is the probable cause of </a:t>
            </a:r>
            <a:r>
              <a:rPr lang="en-US" sz="2800" b="1" dirty="0" smtClean="0">
                <a:latin typeface="Arial"/>
                <a:cs typeface="Arial"/>
              </a:rPr>
              <a:t>turbidity</a:t>
            </a:r>
            <a:r>
              <a:rPr lang="en-US" sz="2800" b="1" dirty="0">
                <a:latin typeface="Arial"/>
                <a:cs typeface="Arial"/>
              </a:rPr>
              <a:t>.</a:t>
            </a:r>
            <a:r>
              <a:rPr lang="en-US" sz="2800" b="1" dirty="0" smtClean="0">
                <a:latin typeface="Arial"/>
                <a:cs typeface="Arial"/>
              </a:rPr>
              <a:t> </a:t>
            </a:r>
          </a:p>
          <a:p>
            <a:pPr lvl="2"/>
            <a:r>
              <a:rPr lang="en-US" sz="2800" b="1" dirty="0" smtClean="0">
                <a:latin typeface="Arial"/>
                <a:cs typeface="Arial"/>
              </a:rPr>
              <a:t>A </a:t>
            </a:r>
            <a:r>
              <a:rPr lang="en-US" sz="2800" b="1" dirty="0">
                <a:solidFill>
                  <a:srgbClr val="FF0000"/>
                </a:solidFill>
                <a:latin typeface="Arial"/>
                <a:cs typeface="Arial"/>
              </a:rPr>
              <a:t>red or </a:t>
            </a:r>
            <a:r>
              <a:rPr lang="en-US" sz="2800" b="1" dirty="0">
                <a:solidFill>
                  <a:srgbClr val="550000"/>
                </a:solidFill>
                <a:latin typeface="Arial"/>
                <a:cs typeface="Arial"/>
              </a:rPr>
              <a:t>reddish-brown </a:t>
            </a:r>
            <a:r>
              <a:rPr lang="en-US" sz="2800" b="1" dirty="0">
                <a:latin typeface="Arial"/>
                <a:cs typeface="Arial"/>
              </a:rPr>
              <a:t>color could be from a </a:t>
            </a:r>
            <a:r>
              <a:rPr lang="en-US" sz="2800" b="1" dirty="0">
                <a:solidFill>
                  <a:srgbClr val="FF0000"/>
                </a:solidFill>
                <a:latin typeface="Arial"/>
                <a:cs typeface="Arial"/>
              </a:rPr>
              <a:t>food dye</a:t>
            </a:r>
            <a:r>
              <a:rPr lang="en-US" sz="2800" b="1" dirty="0">
                <a:latin typeface="Arial"/>
                <a:cs typeface="Arial"/>
              </a:rPr>
              <a:t>, consumption of </a:t>
            </a:r>
            <a:r>
              <a:rPr lang="en-US" sz="2800" b="1" dirty="0">
                <a:solidFill>
                  <a:srgbClr val="800000"/>
                </a:solidFill>
                <a:latin typeface="Arial"/>
                <a:cs typeface="Arial"/>
              </a:rPr>
              <a:t>beets</a:t>
            </a:r>
            <a:r>
              <a:rPr lang="en-US" sz="2800" b="1" dirty="0">
                <a:latin typeface="Arial"/>
                <a:cs typeface="Arial"/>
              </a:rPr>
              <a:t>, a drug, or the presence of either hemoglobin (from the </a:t>
            </a:r>
            <a:r>
              <a:rPr lang="en-US" sz="2800" b="1" dirty="0">
                <a:solidFill>
                  <a:srgbClr val="800000"/>
                </a:solidFill>
                <a:latin typeface="Arial"/>
                <a:cs typeface="Arial"/>
              </a:rPr>
              <a:t>breakdown of blood</a:t>
            </a:r>
            <a:r>
              <a:rPr lang="en-US" sz="2800" b="1" dirty="0">
                <a:latin typeface="Arial"/>
                <a:cs typeface="Arial"/>
              </a:rPr>
              <a:t>) or </a:t>
            </a:r>
            <a:r>
              <a:rPr lang="en-US" sz="2800" b="1" dirty="0" err="1">
                <a:latin typeface="Arial"/>
                <a:cs typeface="Arial"/>
              </a:rPr>
              <a:t>myoglobin</a:t>
            </a:r>
            <a:r>
              <a:rPr lang="en-US" sz="2800" b="1" dirty="0">
                <a:latin typeface="Arial"/>
                <a:cs typeface="Arial"/>
              </a:rPr>
              <a:t> (</a:t>
            </a:r>
            <a:r>
              <a:rPr lang="en-US" sz="2800" b="1" dirty="0">
                <a:solidFill>
                  <a:srgbClr val="800000"/>
                </a:solidFill>
                <a:latin typeface="Arial"/>
                <a:cs typeface="Arial"/>
              </a:rPr>
              <a:t>muscle breakdown</a:t>
            </a:r>
            <a:r>
              <a:rPr lang="en-US" sz="2800" b="1" dirty="0">
                <a:latin typeface="Arial"/>
                <a:cs typeface="Arial"/>
              </a:rPr>
              <a:t>)</a:t>
            </a:r>
            <a:r>
              <a:rPr lang="en-US" sz="2800" b="1" dirty="0" smtClean="0">
                <a:latin typeface="Arial"/>
                <a:cs typeface="Arial"/>
              </a:rPr>
              <a:t>.</a:t>
            </a:r>
          </a:p>
          <a:p>
            <a:pPr lvl="2"/>
            <a:r>
              <a:rPr lang="en-US" sz="2800" b="1" dirty="0" smtClean="0">
                <a:latin typeface="Arial"/>
                <a:cs typeface="Arial"/>
              </a:rPr>
              <a:t>If </a:t>
            </a:r>
            <a:r>
              <a:rPr lang="en-US" sz="2800" b="1" dirty="0">
                <a:latin typeface="Arial"/>
                <a:cs typeface="Arial"/>
              </a:rPr>
              <a:t>the sample contains many red blood cells, it would be </a:t>
            </a:r>
            <a:r>
              <a:rPr lang="en-US" sz="2800" b="1" dirty="0">
                <a:solidFill>
                  <a:srgbClr val="A6917B"/>
                </a:solidFill>
                <a:latin typeface="Arial"/>
                <a:cs typeface="Arial"/>
              </a:rPr>
              <a:t>cloudy </a:t>
            </a:r>
            <a:r>
              <a:rPr lang="en-US" sz="2800" b="1" dirty="0">
                <a:latin typeface="Arial"/>
                <a:cs typeface="Arial"/>
              </a:rPr>
              <a:t>as well as </a:t>
            </a:r>
            <a:r>
              <a:rPr lang="en-US" sz="2800" b="1" dirty="0">
                <a:solidFill>
                  <a:srgbClr val="FF0000"/>
                </a:solidFill>
                <a:latin typeface="Arial"/>
                <a:cs typeface="Arial"/>
              </a:rPr>
              <a:t>red</a:t>
            </a:r>
            <a:r>
              <a:rPr lang="en-US" sz="2800" b="1" dirty="0">
                <a:latin typeface="Arial"/>
                <a:cs typeface="Arial"/>
              </a:rPr>
              <a:t>.</a:t>
            </a:r>
            <a:endParaRPr lang="en-US" sz="28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Casts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1"/>
            <a:ext cx="8686800" cy="5333999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The </a:t>
            </a:r>
            <a:r>
              <a:rPr lang="en-US" sz="2800" b="1" dirty="0"/>
              <a:t>conditions which may lead to a telescoped sediment are:</a:t>
            </a:r>
            <a:r>
              <a:rPr lang="en-US" sz="2800" b="1" dirty="0" smtClean="0"/>
              <a:t> </a:t>
            </a:r>
          </a:p>
          <a:p>
            <a:pPr>
              <a:buNone/>
            </a:pPr>
            <a:r>
              <a:rPr lang="en-US" sz="2800" b="1" dirty="0" smtClean="0"/>
              <a:t>	(</a:t>
            </a:r>
            <a:r>
              <a:rPr lang="en-US" sz="2800" b="1" dirty="0"/>
              <a:t>1) malignant hypertension</a:t>
            </a:r>
            <a:r>
              <a:rPr lang="en-US" sz="2800" b="1" dirty="0" smtClean="0"/>
              <a:t> </a:t>
            </a:r>
          </a:p>
          <a:p>
            <a:pPr>
              <a:buNone/>
            </a:pPr>
            <a:r>
              <a:rPr lang="en-US" sz="2800" b="1" dirty="0" smtClean="0"/>
              <a:t>	(</a:t>
            </a:r>
            <a:r>
              <a:rPr lang="en-US" sz="2800" b="1" dirty="0"/>
              <a:t>2) lupus nephritis,</a:t>
            </a:r>
            <a:r>
              <a:rPr lang="en-US" sz="2800" b="1" dirty="0" smtClean="0"/>
              <a:t> </a:t>
            </a:r>
          </a:p>
          <a:p>
            <a:pPr>
              <a:buNone/>
            </a:pPr>
            <a:r>
              <a:rPr lang="en-US" sz="2800" b="1" dirty="0" smtClean="0"/>
              <a:t>	(3</a:t>
            </a:r>
            <a:r>
              <a:rPr lang="en-US" sz="2800" b="1" dirty="0"/>
              <a:t>) diabetic </a:t>
            </a:r>
            <a:r>
              <a:rPr lang="en-US" sz="2800" b="1" dirty="0" err="1"/>
              <a:t>glomerulosclerosis</a:t>
            </a:r>
            <a:r>
              <a:rPr lang="en-US" sz="2800" b="1" dirty="0"/>
              <a:t>, and</a:t>
            </a:r>
            <a:r>
              <a:rPr lang="en-US" sz="2800" b="1" dirty="0" smtClean="0"/>
              <a:t> </a:t>
            </a:r>
          </a:p>
          <a:p>
            <a:pPr>
              <a:buNone/>
            </a:pPr>
            <a:r>
              <a:rPr lang="en-US" sz="2800" b="1" dirty="0" smtClean="0"/>
              <a:t>	(</a:t>
            </a:r>
            <a:r>
              <a:rPr lang="en-US" sz="2800" b="1" dirty="0"/>
              <a:t>4) rapidly progressive </a:t>
            </a:r>
            <a:r>
              <a:rPr lang="en-US" sz="2800" b="1" dirty="0" err="1"/>
              <a:t>glomerulonephritis</a:t>
            </a:r>
            <a:r>
              <a:rPr lang="en-US" sz="2800" b="1" dirty="0"/>
              <a:t>.</a:t>
            </a:r>
            <a:r>
              <a:rPr lang="en-US" sz="2800" b="1" dirty="0" smtClean="0"/>
              <a:t> </a:t>
            </a:r>
          </a:p>
          <a:p>
            <a:pPr>
              <a:buNone/>
            </a:pPr>
            <a:r>
              <a:rPr lang="en-US" sz="2800" b="1" dirty="0" smtClean="0"/>
              <a:t>In </a:t>
            </a:r>
            <a:r>
              <a:rPr lang="en-US" sz="2800" b="1" dirty="0"/>
              <a:t>end-stage kidney disease of any cause, the urinary sediment often becomes very scant because few remaining </a:t>
            </a:r>
            <a:r>
              <a:rPr lang="en-US" sz="2800" b="1" dirty="0" err="1"/>
              <a:t>nephrons</a:t>
            </a:r>
            <a:r>
              <a:rPr lang="en-US" sz="2800" b="1" dirty="0"/>
              <a:t> produce dilute urine.</a:t>
            </a:r>
            <a:endParaRPr lang="en-US" sz="2800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Bacteria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8670925" cy="4343400"/>
          </a:xfrm>
        </p:spPr>
        <p:txBody>
          <a:bodyPr>
            <a:noAutofit/>
          </a:bodyPr>
          <a:lstStyle/>
          <a:p>
            <a:r>
              <a:rPr lang="en-US" sz="3200" b="1" dirty="0"/>
              <a:t>C</a:t>
            </a:r>
            <a:r>
              <a:rPr lang="en-US" sz="3200" b="1" dirty="0" smtClean="0"/>
              <a:t>ommon </a:t>
            </a:r>
            <a:r>
              <a:rPr lang="en-US" sz="3200" b="1" dirty="0"/>
              <a:t>in urine </a:t>
            </a:r>
            <a:r>
              <a:rPr lang="en-US" sz="3200" b="1" dirty="0" smtClean="0"/>
              <a:t>specimens</a:t>
            </a:r>
          </a:p>
          <a:p>
            <a:pPr lvl="1"/>
            <a:r>
              <a:rPr lang="en-US" sz="2800" dirty="0" smtClean="0"/>
              <a:t> </a:t>
            </a:r>
            <a:r>
              <a:rPr lang="en-US" sz="2800" dirty="0"/>
              <a:t>because of the </a:t>
            </a:r>
            <a:r>
              <a:rPr lang="en-US" sz="2800" b="1" dirty="0"/>
              <a:t>abundant normal microbial flora of the vagina </a:t>
            </a:r>
            <a:r>
              <a:rPr lang="en-US" sz="2800" dirty="0"/>
              <a:t>in the female and the </a:t>
            </a:r>
            <a:r>
              <a:rPr lang="en-US" sz="2800" b="1" dirty="0"/>
              <a:t>the external urethral </a:t>
            </a:r>
            <a:r>
              <a:rPr lang="en-US" sz="2800" b="1" dirty="0" err="1"/>
              <a:t>meatus</a:t>
            </a:r>
            <a:r>
              <a:rPr lang="en-US" sz="2800" b="1" dirty="0"/>
              <a:t> </a:t>
            </a:r>
            <a:r>
              <a:rPr lang="en-US" sz="2800" dirty="0"/>
              <a:t>in both sexes and because of their </a:t>
            </a:r>
            <a:r>
              <a:rPr lang="en-US" sz="2800" b="1" dirty="0"/>
              <a:t>ability to rapidly multiply</a:t>
            </a:r>
            <a:r>
              <a:rPr lang="en-US" sz="2800" dirty="0"/>
              <a:t> in urine standing at </a:t>
            </a:r>
            <a:r>
              <a:rPr lang="en-US" sz="2800" b="1" dirty="0"/>
              <a:t>room temperature</a:t>
            </a:r>
            <a:r>
              <a:rPr lang="en-US" sz="2800" b="1" dirty="0" smtClean="0"/>
              <a:t>.</a:t>
            </a:r>
          </a:p>
          <a:p>
            <a:pPr lvl="1"/>
            <a:r>
              <a:rPr lang="en-US" sz="2800" b="1" dirty="0" smtClean="0"/>
              <a:t>Therefore</a:t>
            </a:r>
            <a:r>
              <a:rPr lang="en-US" sz="2800" b="1" dirty="0"/>
              <a:t>, microbial organisms found in all but the most scrupulously collected urines should be interpreted and correlated with the condition of the patient</a:t>
            </a:r>
            <a:r>
              <a:rPr lang="en-US" sz="2800" b="1" dirty="0" smtClean="0"/>
              <a:t>..</a:t>
            </a:r>
            <a:endParaRPr lang="en-US" sz="2800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33" y="-533400"/>
            <a:ext cx="8966206" cy="1310062"/>
          </a:xfrm>
        </p:spPr>
        <p:txBody>
          <a:bodyPr/>
          <a:lstStyle/>
          <a:p>
            <a:r>
              <a:rPr lang="en-US" sz="6000" b="1" dirty="0" smtClean="0"/>
              <a:t>Bacteria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59224"/>
            <a:ext cx="8991599" cy="4639235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Diagnosis </a:t>
            </a:r>
            <a:r>
              <a:rPr lang="en-US" sz="3200" b="1" dirty="0"/>
              <a:t>of </a:t>
            </a:r>
            <a:r>
              <a:rPr lang="en-US" sz="3200" b="1" dirty="0" err="1"/>
              <a:t>bacteriuria</a:t>
            </a:r>
            <a:r>
              <a:rPr lang="en-US" sz="3200" b="1" dirty="0"/>
              <a:t> in a case of suspected urinary tract infection requires culture</a:t>
            </a:r>
            <a:r>
              <a:rPr lang="en-US" sz="3200" b="1" dirty="0" smtClean="0"/>
              <a:t>.</a:t>
            </a:r>
          </a:p>
          <a:p>
            <a:r>
              <a:rPr lang="en-US" sz="3200" b="1" dirty="0" smtClean="0"/>
              <a:t>Do  </a:t>
            </a:r>
            <a:r>
              <a:rPr lang="en-US" sz="3200" b="1" dirty="0"/>
              <a:t>colony count</a:t>
            </a:r>
            <a:r>
              <a:rPr lang="en-US" sz="3200" b="1" dirty="0" smtClean="0"/>
              <a:t> - to </a:t>
            </a:r>
            <a:r>
              <a:rPr lang="en-US" sz="3200" b="1" dirty="0"/>
              <a:t>see if significant numbers of bacteria are present.</a:t>
            </a:r>
            <a:r>
              <a:rPr lang="en-US" sz="3200" b="1" dirty="0" smtClean="0"/>
              <a:t> </a:t>
            </a:r>
          </a:p>
          <a:p>
            <a:pPr lvl="1"/>
            <a:r>
              <a:rPr lang="en-US" sz="2800" b="1" dirty="0" smtClean="0"/>
              <a:t>&gt; </a:t>
            </a:r>
            <a:r>
              <a:rPr lang="en-US" sz="2800" b="1" dirty="0"/>
              <a:t>100,000/ml of one organism</a:t>
            </a:r>
            <a:r>
              <a:rPr lang="en-US" sz="2800" b="1" dirty="0" smtClean="0"/>
              <a:t> =significant </a:t>
            </a:r>
            <a:r>
              <a:rPr lang="en-US" sz="2800" b="1" dirty="0" err="1"/>
              <a:t>bacteriuria</a:t>
            </a:r>
            <a:r>
              <a:rPr lang="en-US" sz="2800" b="1" dirty="0"/>
              <a:t>.</a:t>
            </a:r>
            <a:r>
              <a:rPr lang="en-US" sz="2800" b="1" dirty="0" smtClean="0"/>
              <a:t> </a:t>
            </a:r>
          </a:p>
          <a:p>
            <a:pPr lvl="2"/>
            <a:r>
              <a:rPr lang="en-US" sz="2800" b="1" dirty="0" smtClean="0"/>
              <a:t>The </a:t>
            </a:r>
            <a:r>
              <a:rPr lang="en-US" sz="2800" b="1" dirty="0"/>
              <a:t>presence of multiple organisms reflect contamination</a:t>
            </a:r>
            <a:r>
              <a:rPr lang="en-US" sz="2800" b="1" dirty="0" smtClean="0"/>
              <a:t>.</a:t>
            </a:r>
          </a:p>
          <a:p>
            <a:pPr lvl="2"/>
            <a:r>
              <a:rPr lang="en-US" sz="2800" b="1" dirty="0" smtClean="0"/>
              <a:t> </a:t>
            </a:r>
            <a:r>
              <a:rPr lang="en-US" sz="2800" b="1" dirty="0"/>
              <a:t>However, the presence of any organism in catheterized or </a:t>
            </a:r>
            <a:r>
              <a:rPr lang="en-US" sz="2800" b="1" dirty="0" err="1"/>
              <a:t>suprapubic</a:t>
            </a:r>
            <a:r>
              <a:rPr lang="en-US" sz="2800" b="1" dirty="0"/>
              <a:t> tap (needle directly into the bladder) specimens should be considered significant.</a:t>
            </a:r>
            <a:endParaRPr lang="en-US" sz="2800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b="1" dirty="0" smtClean="0"/>
              <a:t>Yeast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4639235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Yeast </a:t>
            </a:r>
            <a:r>
              <a:rPr lang="en-US" sz="4000" b="1" dirty="0"/>
              <a:t>cells</a:t>
            </a:r>
            <a:r>
              <a:rPr lang="en-US" sz="4000" b="1" dirty="0" smtClean="0"/>
              <a:t> - contaminants </a:t>
            </a:r>
            <a:r>
              <a:rPr lang="en-US" sz="4000" b="1" dirty="0"/>
              <a:t>or</a:t>
            </a:r>
            <a:r>
              <a:rPr lang="en-US" sz="4000" b="1" dirty="0" smtClean="0"/>
              <a:t> a true yeast </a:t>
            </a:r>
            <a:r>
              <a:rPr lang="en-US" sz="4000" b="1" dirty="0"/>
              <a:t>infection.</a:t>
            </a:r>
            <a:r>
              <a:rPr lang="en-US" sz="4000" b="1" dirty="0" smtClean="0"/>
              <a:t> </a:t>
            </a:r>
          </a:p>
          <a:p>
            <a:pPr lvl="1"/>
            <a:r>
              <a:rPr lang="en-US" sz="3600" b="1" dirty="0" smtClean="0"/>
              <a:t>often </a:t>
            </a:r>
            <a:r>
              <a:rPr lang="en-US" sz="3600" b="1" dirty="0"/>
              <a:t>difficult to distinguish from red cells and amorphous </a:t>
            </a:r>
            <a:r>
              <a:rPr lang="en-US" sz="3600" b="1" dirty="0" smtClean="0"/>
              <a:t>crystals</a:t>
            </a:r>
          </a:p>
          <a:p>
            <a:pPr lvl="1"/>
            <a:r>
              <a:rPr lang="en-US" sz="3600" b="1" dirty="0" smtClean="0"/>
              <a:t>distinguished </a:t>
            </a:r>
            <a:r>
              <a:rPr lang="en-US" sz="3600" b="1" dirty="0"/>
              <a:t>by their tendency to form buds (this is how they reproduce).</a:t>
            </a:r>
            <a:r>
              <a:rPr lang="en-US" sz="3600" b="1" dirty="0" smtClean="0"/>
              <a:t> 	</a:t>
            </a:r>
          </a:p>
          <a:p>
            <a:pPr lvl="2"/>
            <a:r>
              <a:rPr lang="en-US" sz="3600" b="1" dirty="0" smtClean="0"/>
              <a:t>Often Candida - </a:t>
            </a:r>
            <a:r>
              <a:rPr lang="en-US" sz="3600" b="1" dirty="0"/>
              <a:t>which can colonize bladder, urethra, or vagina.</a:t>
            </a:r>
            <a:endParaRPr lang="en-US" sz="3600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350" y="107576"/>
            <a:ext cx="8273404" cy="1310062"/>
          </a:xfrm>
        </p:spPr>
        <p:txBody>
          <a:bodyPr/>
          <a:lstStyle/>
          <a:p>
            <a:r>
              <a:rPr lang="en-US" sz="6000" b="1" dirty="0" smtClean="0"/>
              <a:t>Crystals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564" y="1600200"/>
            <a:ext cx="8296835" cy="4639235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Common crystals – </a:t>
            </a:r>
          </a:p>
          <a:p>
            <a:pPr lvl="1"/>
            <a:r>
              <a:rPr lang="en-US" sz="2800" b="1" dirty="0" smtClean="0"/>
              <a:t>seen </a:t>
            </a:r>
            <a:r>
              <a:rPr lang="en-US" sz="2800" b="1" dirty="0"/>
              <a:t>even in healthy </a:t>
            </a:r>
            <a:r>
              <a:rPr lang="en-US" sz="2800" b="1" dirty="0" smtClean="0"/>
              <a:t>patients</a:t>
            </a:r>
          </a:p>
          <a:p>
            <a:pPr lvl="2"/>
            <a:r>
              <a:rPr lang="en-US" sz="2800" b="1" dirty="0" smtClean="0"/>
              <a:t> includes </a:t>
            </a:r>
            <a:r>
              <a:rPr lang="en-US" sz="2800" b="1" dirty="0"/>
              <a:t>calcium oxalate, triple phosphate crystals and amorphous phosphates.</a:t>
            </a:r>
            <a:r>
              <a:rPr lang="en-US" sz="2800" b="1" dirty="0" smtClean="0"/>
              <a:t> </a:t>
            </a:r>
          </a:p>
          <a:p>
            <a:pPr lvl="1"/>
            <a:r>
              <a:rPr lang="en-US" sz="2800" b="1" dirty="0" smtClean="0"/>
              <a:t>Rarely </a:t>
            </a:r>
            <a:r>
              <a:rPr lang="en-US" sz="2800" b="1" dirty="0"/>
              <a:t>crystals of </a:t>
            </a:r>
            <a:r>
              <a:rPr lang="en-US" sz="2800" b="1" dirty="0" err="1"/>
              <a:t>cystine</a:t>
            </a:r>
            <a:r>
              <a:rPr lang="en-US" sz="2800" b="1" dirty="0" smtClean="0"/>
              <a:t> </a:t>
            </a:r>
          </a:p>
          <a:p>
            <a:pPr lvl="2"/>
            <a:r>
              <a:rPr lang="en-US" sz="2800" b="1" dirty="0" smtClean="0"/>
              <a:t>(</a:t>
            </a:r>
            <a:r>
              <a:rPr lang="en-US" sz="2800" b="1" dirty="0"/>
              <a:t>in urine of neonates with congenital </a:t>
            </a:r>
            <a:r>
              <a:rPr lang="en-US" sz="2800" b="1" dirty="0" err="1"/>
              <a:t>cystinuria</a:t>
            </a:r>
            <a:r>
              <a:rPr lang="en-US" sz="2800" b="1" dirty="0"/>
              <a:t> or severe liver disease),</a:t>
            </a:r>
            <a:r>
              <a:rPr lang="en-US" sz="2800" b="1" dirty="0" smtClean="0"/>
              <a:t> </a:t>
            </a:r>
          </a:p>
          <a:p>
            <a:pPr lvl="1"/>
            <a:r>
              <a:rPr lang="en-US" sz="2800" b="1" dirty="0" smtClean="0"/>
              <a:t>tyrosine </a:t>
            </a:r>
            <a:r>
              <a:rPr lang="en-US" sz="2800" b="1" dirty="0"/>
              <a:t>crystals with congenital </a:t>
            </a:r>
            <a:r>
              <a:rPr lang="en-US" sz="2800" b="1" dirty="0" err="1"/>
              <a:t>tyrosinosis</a:t>
            </a:r>
            <a:r>
              <a:rPr lang="en-US" sz="2800" b="1" dirty="0"/>
              <a:t> or marked liver impairment, or</a:t>
            </a:r>
            <a:r>
              <a:rPr lang="en-US" sz="2800" b="1" dirty="0" smtClean="0"/>
              <a:t> </a:t>
            </a:r>
          </a:p>
          <a:p>
            <a:pPr lvl="1"/>
            <a:r>
              <a:rPr lang="en-US" sz="2800" b="1" dirty="0" err="1" smtClean="0"/>
              <a:t>leucine</a:t>
            </a:r>
            <a:r>
              <a:rPr lang="en-US" sz="2800" b="1" dirty="0" smtClean="0"/>
              <a:t> </a:t>
            </a:r>
            <a:r>
              <a:rPr lang="en-US" sz="2800" b="1" dirty="0"/>
              <a:t>crystals in patients with severe liver disease or with maple syrup urine disease.</a:t>
            </a:r>
            <a:endParaRPr lang="en-US" sz="2800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Miscellaneous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3505200" cy="4525963"/>
          </a:xfrm>
        </p:spPr>
        <p:txBody>
          <a:bodyPr>
            <a:normAutofit/>
          </a:bodyPr>
          <a:lstStyle/>
          <a:p>
            <a:r>
              <a:rPr lang="en-US" b="1" dirty="0" smtClean="0"/>
              <a:t>Unidentifiable </a:t>
            </a:r>
            <a:r>
              <a:rPr lang="en-US" b="1" dirty="0"/>
              <a:t>objects </a:t>
            </a:r>
            <a:r>
              <a:rPr lang="en-US" b="1" dirty="0" smtClean="0"/>
              <a:t>("crud”)</a:t>
            </a:r>
          </a:p>
          <a:p>
            <a:r>
              <a:rPr lang="en-US" b="1" dirty="0" smtClean="0"/>
              <a:t>Spermatozoa …. </a:t>
            </a:r>
          </a:p>
          <a:p>
            <a:r>
              <a:rPr lang="en-US" b="1" dirty="0"/>
              <a:t>P</a:t>
            </a:r>
            <a:r>
              <a:rPr lang="en-US" b="1" dirty="0" smtClean="0"/>
              <a:t>inworm ova.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4900" y="6151180"/>
            <a:ext cx="4000500" cy="630620"/>
          </a:xfrm>
          <a:prstGeom prst="rect">
            <a:avLst/>
          </a:prstGeom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6172200"/>
            <a:ext cx="4000500" cy="6306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4966888"/>
            <a:ext cx="3429000" cy="54053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Reading The Dipstick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79637"/>
            <a:ext cx="8534400" cy="4525963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/>
              <a:t>The </a:t>
            </a:r>
            <a:r>
              <a:rPr lang="en-US" sz="4800" b="1" dirty="0"/>
              <a:t>dipstick yields valuable information which is available by direct observation after brief immersion of the urine specimen.</a:t>
            </a:r>
            <a:endParaRPr lang="en-US" sz="48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381000"/>
            <a:ext cx="8042276" cy="762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Acid/Base (pH)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752600"/>
            <a:ext cx="8915399" cy="3910516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pH</a:t>
            </a:r>
            <a:r>
              <a:rPr lang="en-US" sz="4000" b="1" dirty="0"/>
              <a:t>, a reflection of acid/base levels.</a:t>
            </a:r>
            <a:r>
              <a:rPr lang="en-US" sz="4000" b="1" dirty="0" smtClean="0"/>
              <a:t> </a:t>
            </a:r>
          </a:p>
          <a:p>
            <a:pPr lvl="1"/>
            <a:r>
              <a:rPr lang="en-US" sz="3600" b="1" dirty="0" smtClean="0"/>
              <a:t>The </a:t>
            </a:r>
            <a:r>
              <a:rPr lang="en-US" sz="3600" b="1" dirty="0"/>
              <a:t>initial filtrate of blood plasma is usually acidified by the renal tubules and collecting ducts (microscopic structures in the kidneys of which there are millions) from a pH </a:t>
            </a:r>
            <a:r>
              <a:rPr lang="en-US" sz="3600" b="1" dirty="0">
                <a:solidFill>
                  <a:srgbClr val="ACE500"/>
                </a:solidFill>
              </a:rPr>
              <a:t>of 7.4 to about 6 </a:t>
            </a:r>
            <a:r>
              <a:rPr lang="en-US" sz="3600" b="1" dirty="0"/>
              <a:t>in the final </a:t>
            </a:r>
            <a:r>
              <a:rPr lang="en-US" sz="3600" b="1" dirty="0" smtClean="0"/>
              <a:t>urine </a:t>
            </a:r>
            <a:r>
              <a:rPr lang="en-US" sz="3600" b="1" dirty="0" err="1" smtClean="0">
                <a:sym typeface="Wingdings"/>
              </a:rPr>
              <a:t></a:t>
            </a:r>
            <a:r>
              <a:rPr lang="en-US" sz="3600" b="1" dirty="0" smtClean="0">
                <a:sym typeface="Wingdings"/>
              </a:rPr>
              <a:t> </a:t>
            </a:r>
            <a:r>
              <a:rPr lang="en-US" sz="3600" b="1" dirty="0" smtClean="0"/>
              <a:t>the </a:t>
            </a:r>
            <a:r>
              <a:rPr lang="en-US" sz="3600" b="1" dirty="0">
                <a:solidFill>
                  <a:srgbClr val="ACE500"/>
                </a:solidFill>
              </a:rPr>
              <a:t>urine is acidified</a:t>
            </a:r>
            <a:r>
              <a:rPr lang="en-US" sz="3600" b="1" dirty="0" smtClean="0"/>
              <a:t>.</a:t>
            </a:r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Acid/Base (pH)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564" y="1600200"/>
            <a:ext cx="8373035" cy="4639235"/>
          </a:xfrm>
        </p:spPr>
        <p:txBody>
          <a:bodyPr>
            <a:noAutofit/>
          </a:bodyPr>
          <a:lstStyle/>
          <a:p>
            <a:r>
              <a:rPr lang="en-US" sz="4400" b="1" dirty="0" smtClean="0"/>
              <a:t>pH </a:t>
            </a:r>
            <a:r>
              <a:rPr lang="en-US" sz="4000" b="1" dirty="0" smtClean="0"/>
              <a:t>…</a:t>
            </a:r>
          </a:p>
          <a:p>
            <a:pPr lvl="1"/>
            <a:r>
              <a:rPr lang="en-US" sz="4000" b="1" dirty="0" smtClean="0"/>
              <a:t>However</a:t>
            </a:r>
            <a:r>
              <a:rPr lang="en-US" sz="4000" b="1" dirty="0"/>
              <a:t>, depending on the acid-base status, </a:t>
            </a:r>
            <a:r>
              <a:rPr lang="en-US" sz="40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urinary pH </a:t>
            </a:r>
            <a:r>
              <a:rPr lang="en-US" sz="4000" b="1" dirty="0"/>
              <a:t>may range from as </a:t>
            </a:r>
            <a:r>
              <a:rPr lang="en-US" sz="4000" b="1" dirty="0">
                <a:solidFill>
                  <a:srgbClr val="EBFFAD"/>
                </a:solidFill>
              </a:rPr>
              <a:t>low as 4.5 to as high as 8.0.</a:t>
            </a:r>
            <a:r>
              <a:rPr lang="en-US" sz="4000" b="1" dirty="0" smtClean="0">
                <a:solidFill>
                  <a:srgbClr val="EBFFAD"/>
                </a:solidFill>
              </a:rPr>
              <a:t> </a:t>
            </a:r>
          </a:p>
          <a:p>
            <a:pPr lvl="2"/>
            <a:r>
              <a:rPr lang="en-US" sz="3600" b="1" dirty="0" smtClean="0"/>
              <a:t>One </a:t>
            </a:r>
            <a:r>
              <a:rPr lang="en-US" sz="3600" b="1" dirty="0"/>
              <a:t>task nature has assigned to the </a:t>
            </a:r>
            <a:r>
              <a:rPr lang="en-US" sz="3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kidneys </a:t>
            </a:r>
            <a:r>
              <a:rPr lang="en-US" sz="3600" b="1" dirty="0"/>
              <a:t>is </a:t>
            </a:r>
            <a:r>
              <a:rPr lang="en-US" sz="3600" b="1" dirty="0">
                <a:solidFill>
                  <a:srgbClr val="E0FF85"/>
                </a:solidFill>
              </a:rPr>
              <a:t>to rid the body of acid.</a:t>
            </a:r>
            <a:endParaRPr lang="en-US" sz="3600" dirty="0">
              <a:solidFill>
                <a:srgbClr val="E0FF85"/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Specific </a:t>
            </a:r>
            <a:r>
              <a:rPr lang="en-US" b="1" dirty="0"/>
              <a:t>G</a:t>
            </a:r>
            <a:r>
              <a:rPr lang="en-US" b="1" dirty="0" smtClean="0"/>
              <a:t>ravity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564" y="1600200"/>
            <a:ext cx="8220635" cy="4639235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E0FF85"/>
                </a:solidFill>
              </a:rPr>
              <a:t>Specific </a:t>
            </a:r>
            <a:r>
              <a:rPr lang="en-US" sz="4800" b="1" dirty="0">
                <a:solidFill>
                  <a:srgbClr val="E0FF85"/>
                </a:solidFill>
              </a:rPr>
              <a:t>gravity </a:t>
            </a:r>
            <a:r>
              <a:rPr lang="en-US" sz="4800" b="1" dirty="0"/>
              <a:t>measures urine density which reflects the </a:t>
            </a:r>
            <a:r>
              <a:rPr lang="en-US" sz="4800" b="1" dirty="0">
                <a:solidFill>
                  <a:srgbClr val="E0FF85"/>
                </a:solidFill>
              </a:rPr>
              <a:t>ability of the kidney to concentrate or dilute the urine</a:t>
            </a:r>
            <a:r>
              <a:rPr lang="en-US" sz="4800" b="1" dirty="0"/>
              <a:t> relative to the plasma from which it is filtered.</a:t>
            </a:r>
            <a:r>
              <a:rPr lang="en-US" sz="4800" b="1" dirty="0" smtClean="0"/>
              <a:t> </a:t>
            </a:r>
          </a:p>
          <a:p>
            <a:pPr>
              <a:buNone/>
            </a:pPr>
            <a:endParaRPr lang="en-US" sz="4800" dirty="0"/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262" y="76200"/>
            <a:ext cx="7856538" cy="7004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Specific Gravity -2</a:t>
            </a:r>
            <a:r>
              <a:rPr lang="en-US" b="1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76662"/>
            <a:ext cx="8762999" cy="546277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E0FF85"/>
                </a:solidFill>
              </a:rPr>
              <a:t>Although </a:t>
            </a:r>
            <a:r>
              <a:rPr lang="en-US" dirty="0">
                <a:solidFill>
                  <a:srgbClr val="E0FF85"/>
                </a:solidFill>
              </a:rPr>
              <a:t>dipsticks are available that also measure specific gravity in approximations, </a:t>
            </a:r>
            <a:r>
              <a:rPr lang="en-US" b="1" dirty="0">
                <a:solidFill>
                  <a:srgbClr val="E0FF85"/>
                </a:solidFill>
              </a:rPr>
              <a:t>most laboratories measure specific gravity with a instrument call a </a:t>
            </a:r>
            <a:r>
              <a:rPr lang="en-US" b="1" dirty="0" err="1">
                <a:solidFill>
                  <a:srgbClr val="E0FF85"/>
                </a:solidFill>
              </a:rPr>
              <a:t>refractometer</a:t>
            </a:r>
            <a:r>
              <a:rPr lang="en-US" b="1" dirty="0">
                <a:solidFill>
                  <a:srgbClr val="E0FF85"/>
                </a:solidFill>
              </a:rPr>
              <a:t>.</a:t>
            </a:r>
            <a:r>
              <a:rPr lang="en-US" b="1" dirty="0" smtClean="0">
                <a:solidFill>
                  <a:srgbClr val="E0FF85"/>
                </a:solidFill>
              </a:rPr>
              <a:t> </a:t>
            </a:r>
          </a:p>
          <a:p>
            <a:r>
              <a:rPr lang="en-US" sz="3600" b="1" dirty="0" smtClean="0"/>
              <a:t>Specific </a:t>
            </a:r>
            <a:r>
              <a:rPr lang="en-US" sz="3600" b="1" dirty="0"/>
              <a:t>gravity between </a:t>
            </a:r>
            <a:r>
              <a:rPr lang="en-US" sz="3600" b="1" dirty="0">
                <a:solidFill>
                  <a:srgbClr val="E0FF85"/>
                </a:solidFill>
              </a:rPr>
              <a:t>1.002 and 1.035 on </a:t>
            </a:r>
            <a:r>
              <a:rPr lang="en-US" sz="3459" b="1" dirty="0">
                <a:solidFill>
                  <a:srgbClr val="FFFFFF"/>
                </a:solidFill>
              </a:rPr>
              <a:t>a random sample should be </a:t>
            </a:r>
            <a:r>
              <a:rPr lang="en-US" sz="3600" b="1" dirty="0">
                <a:solidFill>
                  <a:srgbClr val="E0FF85"/>
                </a:solidFill>
              </a:rPr>
              <a:t>considered normal if kidney function is normal.</a:t>
            </a:r>
            <a:r>
              <a:rPr lang="en-US" sz="3600" b="1" dirty="0" smtClean="0">
                <a:solidFill>
                  <a:srgbClr val="E0FF85"/>
                </a:solidFill>
              </a:rPr>
              <a:t> </a:t>
            </a:r>
          </a:p>
          <a:p>
            <a:r>
              <a:rPr lang="en-US" sz="3600" b="1" dirty="0" smtClean="0">
                <a:solidFill>
                  <a:srgbClr val="E0FF85"/>
                </a:solidFill>
              </a:rPr>
              <a:t>Any </a:t>
            </a:r>
            <a:r>
              <a:rPr lang="en-US" sz="3600" b="1" dirty="0">
                <a:solidFill>
                  <a:srgbClr val="F1FFDD"/>
                </a:solidFill>
              </a:rPr>
              <a:t>measurement below 1.007 to 1.010 indicates hydration </a:t>
            </a:r>
            <a:r>
              <a:rPr lang="en-US" sz="3600" b="1" dirty="0">
                <a:solidFill>
                  <a:srgbClr val="E0FF85"/>
                </a:solidFill>
              </a:rPr>
              <a:t>and any </a:t>
            </a:r>
            <a:r>
              <a:rPr lang="en-US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measurement above it indicates relative </a:t>
            </a:r>
            <a:r>
              <a:rPr lang="en-US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dehydration</a:t>
            </a:r>
            <a:endParaRPr 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Specific </a:t>
            </a:r>
            <a:r>
              <a:rPr lang="en-US" b="1" dirty="0"/>
              <a:t>G</a:t>
            </a:r>
            <a:r>
              <a:rPr lang="en-US" b="1" dirty="0" smtClean="0"/>
              <a:t>ravity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Urine </a:t>
            </a:r>
            <a:r>
              <a:rPr lang="en-US" sz="4000" b="1" dirty="0"/>
              <a:t>having a specific gravity</a:t>
            </a:r>
            <a:r>
              <a:rPr lang="en-US" sz="4000" b="1" dirty="0" smtClean="0"/>
              <a:t> </a:t>
            </a:r>
            <a:r>
              <a:rPr lang="en-US" sz="4000" b="1" dirty="0" smtClean="0">
                <a:solidFill>
                  <a:srgbClr val="FFA38B"/>
                </a:solidFill>
              </a:rPr>
              <a:t>&gt;1.035 </a:t>
            </a:r>
            <a:r>
              <a:rPr lang="en-US" sz="4000" b="1" dirty="0"/>
              <a:t>is either </a:t>
            </a:r>
            <a:r>
              <a:rPr lang="en-US" sz="4000" b="1" dirty="0">
                <a:solidFill>
                  <a:srgbClr val="FFA38B"/>
                </a:solidFill>
              </a:rPr>
              <a:t>contaminated</a:t>
            </a:r>
            <a:r>
              <a:rPr lang="en-US" sz="4000" b="1" dirty="0"/>
              <a:t>, contains very </a:t>
            </a:r>
            <a:r>
              <a:rPr lang="en-US" sz="4000" b="1" dirty="0">
                <a:solidFill>
                  <a:srgbClr val="FFA38B"/>
                </a:solidFill>
              </a:rPr>
              <a:t>high </a:t>
            </a:r>
            <a:r>
              <a:rPr lang="en-US" sz="4000" b="1" dirty="0"/>
              <a:t>levels of </a:t>
            </a:r>
            <a:r>
              <a:rPr lang="en-US" sz="4000" b="1" dirty="0">
                <a:solidFill>
                  <a:srgbClr val="FFA38B"/>
                </a:solidFill>
              </a:rPr>
              <a:t>glucose</a:t>
            </a:r>
            <a:r>
              <a:rPr lang="en-US" sz="4000" b="1" dirty="0"/>
              <a:t>, or the patient may have recently </a:t>
            </a:r>
            <a:r>
              <a:rPr lang="en-US" sz="4000" b="1" dirty="0">
                <a:solidFill>
                  <a:srgbClr val="FFA38B"/>
                </a:solidFill>
              </a:rPr>
              <a:t>received high density </a:t>
            </a:r>
            <a:r>
              <a:rPr lang="en-US" sz="4000" b="1" dirty="0" err="1">
                <a:solidFill>
                  <a:srgbClr val="FFA38B"/>
                </a:solidFill>
              </a:rPr>
              <a:t>radiopaque</a:t>
            </a:r>
            <a:r>
              <a:rPr lang="en-US" sz="4000" b="1" dirty="0">
                <a:solidFill>
                  <a:srgbClr val="FFA38B"/>
                </a:solidFill>
              </a:rPr>
              <a:t> dyes </a:t>
            </a:r>
            <a:r>
              <a:rPr lang="en-US" sz="4000" b="1" dirty="0"/>
              <a:t>intravenously for radiographic studies or </a:t>
            </a:r>
            <a:r>
              <a:rPr lang="en-US" sz="4000" b="1" dirty="0">
                <a:solidFill>
                  <a:srgbClr val="FFA38B"/>
                </a:solidFill>
              </a:rPr>
              <a:t>low molecular weight </a:t>
            </a:r>
            <a:r>
              <a:rPr lang="en-US" sz="4000" b="1" dirty="0" err="1">
                <a:solidFill>
                  <a:srgbClr val="FFA38B"/>
                </a:solidFill>
              </a:rPr>
              <a:t>dextran</a:t>
            </a:r>
            <a:r>
              <a:rPr lang="en-US" sz="4000" b="1" dirty="0">
                <a:solidFill>
                  <a:srgbClr val="FFA38B"/>
                </a:solidFill>
              </a:rPr>
              <a:t> </a:t>
            </a:r>
            <a:r>
              <a:rPr lang="en-US" sz="4000" b="1" dirty="0"/>
              <a:t>solutions.</a:t>
            </a:r>
            <a:endParaRPr lang="en-US" sz="4000" dirty="0"/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hibi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xhibit">
      <a:majorFont>
        <a:latin typeface="Corbel"/>
        <a:ea typeface=""/>
        <a:cs typeface=""/>
        <a:font script="Jpan" typeface="ＭＳ Ｐゴシック"/>
      </a:majorFont>
      <a:minorFont>
        <a:latin typeface="Corbel"/>
        <a:ea typeface=""/>
        <a:cs typeface=""/>
        <a:font script="Jpan" typeface="ＭＳ Ｐゴシック"/>
      </a:minorFont>
    </a:fontScheme>
    <a:fmtScheme name="Exhibi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0000"/>
                <a:satMod val="110000"/>
                <a:lumMod val="70000"/>
              </a:schemeClr>
            </a:gs>
            <a:gs pos="50000">
              <a:schemeClr val="phClr">
                <a:tint val="80000"/>
                <a:satMod val="135000"/>
              </a:schemeClr>
            </a:gs>
            <a:gs pos="100000">
              <a:schemeClr val="phClr">
                <a:tint val="30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10000"/>
                <a:lumMod val="70000"/>
              </a:schemeClr>
            </a:gs>
            <a:gs pos="65000">
              <a:schemeClr val="phClr">
                <a:shade val="90000"/>
                <a:satMod val="200000"/>
                <a:lumMod val="110000"/>
              </a:schemeClr>
            </a:gs>
            <a:gs pos="100000">
              <a:schemeClr val="phClr">
                <a:tint val="90000"/>
                <a:shade val="100000"/>
                <a:satMod val="250000"/>
                <a:lumMod val="150000"/>
              </a:schemeClr>
            </a:gs>
          </a:gsLst>
          <a:lin ang="16200000" scaled="1"/>
        </a:gradFill>
      </a:fillStyleLst>
      <a:lnStyleLst>
        <a:ln w="31750" cap="flat" cmpd="sng" algn="ctr">
          <a:solidFill>
            <a:schemeClr val="phClr"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alpha val="95000"/>
            </a:schemeClr>
          </a:solidFill>
          <a:prstDash val="solid"/>
        </a:ln>
        <a:ln w="50800" cap="flat" cmpd="sng" algn="ctr">
          <a:solidFill>
            <a:schemeClr val="phClr">
              <a:alpha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5000" endPos="15000" dist="50800" dir="5400000" sy="-100000" rotWithShape="0"/>
          </a:effectLst>
        </a:effectStyle>
        <a:effectStyle>
          <a:effectLst>
            <a:innerShdw blurRad="76200" dist="25400" dir="5400000">
              <a:srgbClr val="FFFFFF">
                <a:alpha val="50000"/>
              </a:srgbClr>
            </a:innerShdw>
            <a:outerShdw blurRad="254000" dist="254000" dir="5400000" sx="90000" sy="-30000" rotWithShape="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0000"/>
                <a:lumMod val="30000"/>
              </a:schemeClr>
              <a:schemeClr val="phClr">
                <a:tint val="70000"/>
                <a:satMod val="500000"/>
                <a:lumMod val="5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Exhibit.thmx</Template>
  <TotalTime>2820</TotalTime>
  <Words>2566</Words>
  <Application>Microsoft Macintosh PowerPoint</Application>
  <PresentationFormat>On-screen Show (4:3)</PresentationFormat>
  <Paragraphs>160</Paragraphs>
  <Slides>36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Exhibit</vt:lpstr>
      <vt:lpstr>Urinalysis Report Interpretation</vt:lpstr>
      <vt:lpstr>Urine – Gross Examination</vt:lpstr>
      <vt:lpstr>Urine – Gross Examination</vt:lpstr>
      <vt:lpstr>Reading The Dipstick </vt:lpstr>
      <vt:lpstr>Acid/Base (pH) </vt:lpstr>
      <vt:lpstr>Acid/Base (pH) </vt:lpstr>
      <vt:lpstr>Specific Gravity </vt:lpstr>
      <vt:lpstr>Specific Gravity -2  </vt:lpstr>
      <vt:lpstr>Specific Gravity </vt:lpstr>
      <vt:lpstr>Protein</vt:lpstr>
      <vt:lpstr>Protein - 2</vt:lpstr>
      <vt:lpstr>Protein - 3</vt:lpstr>
      <vt:lpstr>Glucose </vt:lpstr>
      <vt:lpstr>Ketones</vt:lpstr>
      <vt:lpstr>Nitrite</vt:lpstr>
      <vt:lpstr>Leukocyte Esterase</vt:lpstr>
      <vt:lpstr>MICROSCOPIC URINALYSIS</vt:lpstr>
      <vt:lpstr>Slide 18</vt:lpstr>
      <vt:lpstr>General Considerations</vt:lpstr>
      <vt:lpstr>General Considerations</vt:lpstr>
      <vt:lpstr>RBC</vt:lpstr>
      <vt:lpstr>RBC</vt:lpstr>
      <vt:lpstr>White Blood Cells</vt:lpstr>
      <vt:lpstr>Epithelial Cells</vt:lpstr>
      <vt:lpstr>Epithelial Cells</vt:lpstr>
      <vt:lpstr>Casts</vt:lpstr>
      <vt:lpstr>Casts 2</vt:lpstr>
      <vt:lpstr>Casts</vt:lpstr>
      <vt:lpstr>Casts</vt:lpstr>
      <vt:lpstr>Casts - 2</vt:lpstr>
      <vt:lpstr>Bacteria</vt:lpstr>
      <vt:lpstr>Bacteria</vt:lpstr>
      <vt:lpstr>Yeast</vt:lpstr>
      <vt:lpstr>Crystals</vt:lpstr>
      <vt:lpstr>Miscellaneous Findings</vt:lpstr>
      <vt:lpstr>Slide 36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Urinalysis Report Interpretation</dc:title>
  <dc:creator>Dr. Nazario Macalintal</dc:creator>
  <cp:lastModifiedBy>Dr. Nazario Macalintal</cp:lastModifiedBy>
  <cp:revision>30</cp:revision>
  <dcterms:created xsi:type="dcterms:W3CDTF">2010-07-15T07:50:07Z</dcterms:created>
  <dcterms:modified xsi:type="dcterms:W3CDTF">2010-07-16T07:54:35Z</dcterms:modified>
</cp:coreProperties>
</file>