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6" r:id="rId8"/>
    <p:sldId id="262" r:id="rId9"/>
    <p:sldId id="263" r:id="rId10"/>
    <p:sldId id="264" r:id="rId11"/>
    <p:sldId id="260" r:id="rId12"/>
    <p:sldId id="270" r:id="rId13"/>
    <p:sldId id="271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-1984" y="-104"/>
      </p:cViewPr>
      <p:guideLst>
        <p:guide orient="horz" pos="2170"/>
        <p:guide pos="5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95A-D440-A145-ABAC-C8CFECEE2CB3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E57B-AE08-6E4C-89D9-02E58B12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95A-D440-A145-ABAC-C8CFECEE2CB3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E57B-AE08-6E4C-89D9-02E58B12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95A-D440-A145-ABAC-C8CFECEE2CB3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E57B-AE08-6E4C-89D9-02E58B12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95A-D440-A145-ABAC-C8CFECEE2CB3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E57B-AE08-6E4C-89D9-02E58B12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95A-D440-A145-ABAC-C8CFECEE2CB3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E57B-AE08-6E4C-89D9-02E58B12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95A-D440-A145-ABAC-C8CFECEE2CB3}" type="datetimeFigureOut">
              <a:rPr lang="en-US" smtClean="0"/>
              <a:t>8/15/13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E57B-AE08-6E4C-89D9-02E58B12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95A-D440-A145-ABAC-C8CFECEE2CB3}" type="datetimeFigureOut">
              <a:rPr lang="en-US" smtClean="0"/>
              <a:t>8/15/13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E57B-AE08-6E4C-89D9-02E58B12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95A-D440-A145-ABAC-C8CFECEE2CB3}" type="datetimeFigureOut">
              <a:rPr lang="en-US" smtClean="0"/>
              <a:t>8/15/13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E57B-AE08-6E4C-89D9-02E58B12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95A-D440-A145-ABAC-C8CFECEE2CB3}" type="datetimeFigureOut">
              <a:rPr lang="en-US" smtClean="0"/>
              <a:t>8/15/13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E57B-AE08-6E4C-89D9-02E58B12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95A-D440-A145-ABAC-C8CFECEE2CB3}" type="datetimeFigureOut">
              <a:rPr lang="en-US" smtClean="0"/>
              <a:t>8/15/13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E57B-AE08-6E4C-89D9-02E58B12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95A-D440-A145-ABAC-C8CFECEE2CB3}" type="datetimeFigureOut">
              <a:rPr lang="en-US" smtClean="0"/>
              <a:t>8/15/13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E57B-AE08-6E4C-89D9-02E58B12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295A-D440-A145-ABAC-C8CFECEE2CB3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8E57B-AE08-6E4C-89D9-02E58B12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 CHANGE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Echo from Talk of </a:t>
            </a:r>
          </a:p>
          <a:p>
            <a:r>
              <a:rPr lang="en-US" dirty="0" smtClean="0"/>
              <a:t>Environmentalist  NICANOR PERLAS</a:t>
            </a:r>
          </a:p>
          <a:p>
            <a:r>
              <a:rPr lang="en-US" dirty="0" smtClean="0"/>
              <a:t>Mid-Year PCCP </a:t>
            </a:r>
          </a:p>
          <a:p>
            <a:r>
              <a:rPr lang="en-US" dirty="0" smtClean="0"/>
              <a:t>Cagayan de Oro 26 July,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860425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Coal plants is a disaster as far as climate change is concerned.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2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4520"/>
            <a:ext cx="9144000" cy="452596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One of the global center for drastic climate change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Within the top 3 among the hot spots for climate change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6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1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5475"/>
            <a:ext cx="7772400" cy="1470025"/>
          </a:xfrm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LOCAL HIV UPDATE 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3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92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Newly Diagnosed HIV Cases in the Philippines</a:t>
            </a:r>
            <a:endParaRPr lang="en-US" sz="3200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2133600"/>
          </a:xfrm>
        </p:spPr>
        <p:txBody>
          <a:bodyPr>
            <a:normAutofit fontScale="9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</a:rPr>
              <a:t>In May 2013, there are 415 new HIV </a:t>
            </a:r>
            <a:r>
              <a:rPr lang="en-US" b="1" dirty="0" err="1" smtClean="0">
                <a:solidFill>
                  <a:srgbClr val="FF0000"/>
                </a:solidFill>
                <a:ea typeface="+mn-ea"/>
                <a:cs typeface="+mn-cs"/>
              </a:rPr>
              <a:t>Ab</a:t>
            </a: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</a:rPr>
              <a:t> seropositive individuals confirmed </a:t>
            </a:r>
            <a:r>
              <a:rPr lang="en-US" sz="1600" dirty="0" smtClean="0">
                <a:ea typeface="+mn-ea"/>
                <a:cs typeface="+mn-cs"/>
              </a:rPr>
              <a:t>by STD/AIDS Cooperative Central Lab (SACCL)</a:t>
            </a:r>
            <a:endParaRPr lang="en-US" dirty="0" smtClean="0">
              <a:ea typeface="+mn-ea"/>
              <a:cs typeface="+mn-cs"/>
            </a:endParaRP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b="1" dirty="0" smtClean="0">
                <a:solidFill>
                  <a:srgbClr val="FF6600"/>
                </a:solidFill>
                <a:ea typeface="+mn-ea"/>
              </a:rPr>
              <a:t>52% higher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compared to the same period in 201</a:t>
            </a:r>
            <a:r>
              <a:rPr lang="en-US" dirty="0" smtClean="0">
                <a:ea typeface="+mn-ea"/>
              </a:rPr>
              <a:t>2 (n=273)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b="1" i="1" u="sng" dirty="0" smtClean="0">
                <a:ea typeface="+mn-ea"/>
              </a:rPr>
              <a:t>Highest</a:t>
            </a:r>
            <a:r>
              <a:rPr lang="en-US" dirty="0" smtClean="0">
                <a:ea typeface="+mn-ea"/>
              </a:rPr>
              <a:t> number of cases reported in a month </a:t>
            </a:r>
            <a:endParaRPr lang="en-US" dirty="0">
              <a:ea typeface="+mn-ea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5867400" cy="3309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0" y="3886200"/>
            <a:ext cx="457200" cy="2667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3733800"/>
            <a:ext cx="4953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5562600" y="6324600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orbel" charset="0"/>
              </a:rPr>
              <a:t>National Epidemiology Center, DOH</a:t>
            </a:r>
          </a:p>
          <a:p>
            <a:pPr eaLnBrk="1" hangingPunct="1"/>
            <a:r>
              <a:rPr lang="en-US" sz="1400">
                <a:latin typeface="Corbel" charset="0"/>
              </a:rPr>
              <a:t>Philippine HIV and AIDS registry, May 2013</a:t>
            </a:r>
          </a:p>
        </p:txBody>
      </p:sp>
      <p:pic>
        <p:nvPicPr>
          <p:cNvPr id="10" name="Picture 1" descr="C:\Users\Owner\Desktop\xray imag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419600"/>
            <a:ext cx="1236518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0" y="5715000"/>
            <a:ext cx="2135188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Update: June 2013</a:t>
            </a:r>
          </a:p>
          <a:p>
            <a:pPr eaLnBrk="1" hangingPunct="1"/>
            <a:r>
              <a:rPr lang="en-US" sz="1800"/>
              <a:t>= 436 </a:t>
            </a:r>
          </a:p>
        </p:txBody>
      </p:sp>
    </p:spTree>
    <p:extLst>
      <p:ext uri="{BB962C8B-B14F-4D97-AF65-F5344CB8AC3E}">
        <p14:creationId xmlns:p14="http://schemas.microsoft.com/office/powerpoint/2010/main" val="409694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11223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000" b="1">
                <a:solidFill>
                  <a:schemeClr val="tx1"/>
                </a:solidFill>
                <a:latin typeface="Consolas" charset="0"/>
                <a:cs typeface="+mj-cs"/>
              </a:rPr>
              <a:t>Number of new HIV cases in May 2013,  highest monthly rate since 1984 — DOH</a:t>
            </a:r>
            <a:endParaRPr lang="en-US" sz="3000">
              <a:solidFill>
                <a:schemeClr val="tx1"/>
              </a:solidFill>
              <a:latin typeface="Consolas" charset="0"/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524000"/>
            <a:ext cx="83058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</a:rPr>
              <a:t>May 2012</a:t>
            </a:r>
            <a:r>
              <a:rPr lang="en-US" sz="4400" dirty="0">
                <a:solidFill>
                  <a:srgbClr val="FFFF00"/>
                </a:solidFill>
              </a:rPr>
              <a:t>: 273           </a:t>
            </a:r>
            <a:r>
              <a:rPr lang="en-US" sz="3200" dirty="0">
                <a:solidFill>
                  <a:srgbClr val="FFFF00"/>
                </a:solidFill>
              </a:rPr>
              <a:t>May 2013: </a:t>
            </a:r>
            <a:r>
              <a:rPr lang="en-US" sz="4400" dirty="0">
                <a:solidFill>
                  <a:srgbClr val="FFFF00"/>
                </a:solidFill>
              </a:rPr>
              <a:t>415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52% higher</a:t>
            </a:r>
          </a:p>
        </p:txBody>
      </p:sp>
      <p:sp>
        <p:nvSpPr>
          <p:cNvPr id="19" name="Oval 18"/>
          <p:cNvSpPr/>
          <p:nvPr/>
        </p:nvSpPr>
        <p:spPr>
          <a:xfrm>
            <a:off x="990600" y="3733800"/>
            <a:ext cx="3352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398 or 96% were men</a:t>
            </a:r>
          </a:p>
        </p:txBody>
      </p:sp>
      <p:sp>
        <p:nvSpPr>
          <p:cNvPr id="20" name="Oval 19"/>
          <p:cNvSpPr/>
          <p:nvPr/>
        </p:nvSpPr>
        <p:spPr>
          <a:xfrm>
            <a:off x="4419600" y="3733800"/>
            <a:ext cx="31242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7 or  4% were women</a:t>
            </a:r>
          </a:p>
        </p:txBody>
      </p:sp>
      <p:sp>
        <p:nvSpPr>
          <p:cNvPr id="21" name="Down Arrow Callout 20"/>
          <p:cNvSpPr/>
          <p:nvPr/>
        </p:nvSpPr>
        <p:spPr>
          <a:xfrm>
            <a:off x="713106" y="2586624"/>
            <a:ext cx="7467600" cy="1800825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</a:rPr>
              <a:t>13,594 cases since 1984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99% were 15-24 years old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66800" y="4724400"/>
            <a:ext cx="7467600" cy="685800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    </a:t>
            </a:r>
            <a:r>
              <a:rPr lang="en-US" sz="2400" dirty="0"/>
              <a:t>409 cases: sexual contact           6 cases:  IV drug users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47800" y="5562600"/>
            <a:ext cx="6781800" cy="609600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8 out 10 were caused by MSM </a:t>
            </a:r>
          </a:p>
        </p:txBody>
      </p:sp>
    </p:spTree>
    <p:extLst>
      <p:ext uri="{BB962C8B-B14F-4D97-AF65-F5344CB8AC3E}">
        <p14:creationId xmlns:p14="http://schemas.microsoft.com/office/powerpoint/2010/main" val="83982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6038"/>
            <a:ext cx="6318404" cy="6737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HIV and Pulmonary Infections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60749"/>
            <a:ext cx="8906859" cy="4724400"/>
          </a:xfrm>
        </p:spPr>
        <p:txBody>
          <a:bodyPr>
            <a:noAutofit/>
          </a:bodyPr>
          <a:lstStyle/>
          <a:p>
            <a:pPr marL="6858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Up </a:t>
            </a:r>
            <a:r>
              <a:rPr lang="en-US" sz="3600" b="1" dirty="0" smtClean="0">
                <a:solidFill>
                  <a:srgbClr val="FF0000"/>
                </a:solidFill>
              </a:rPr>
              <a:t>to 70% of HIV patients have a pulmonary complication </a:t>
            </a:r>
            <a:r>
              <a:rPr lang="en-US" sz="3600" b="1" dirty="0" smtClean="0"/>
              <a:t>mainly of infectious etiology.</a:t>
            </a:r>
          </a:p>
          <a:p>
            <a:pPr marL="6858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3600" b="1" dirty="0"/>
          </a:p>
          <a:p>
            <a:pPr marL="6858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3600" b="1" dirty="0" smtClean="0"/>
              <a:t>Pulmonary </a:t>
            </a:r>
            <a:r>
              <a:rPr lang="en-US" sz="3600" b="1" dirty="0" smtClean="0"/>
              <a:t>infection remains a significant contributor to the morbidity and mortality of HIV.</a:t>
            </a:r>
          </a:p>
          <a:p>
            <a:pPr marL="41148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"/>
              <a:defRPr/>
            </a:pPr>
            <a:endParaRPr lang="en-US" sz="3600" b="1" dirty="0" smtClean="0"/>
          </a:p>
          <a:p>
            <a:pPr marL="6858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PH" sz="3600" b="1" dirty="0" smtClean="0"/>
              <a:t>Clear  </a:t>
            </a:r>
            <a:r>
              <a:rPr lang="en-PH" sz="3600" b="1" dirty="0" smtClean="0"/>
              <a:t>association between immunosuppression and the risk of developing specific pulmonary infections </a:t>
            </a:r>
            <a:r>
              <a:rPr lang="en-PH" sz="3600" b="1" baseline="30000" dirty="0" smtClean="0"/>
              <a:t>2</a:t>
            </a:r>
            <a:endParaRPr lang="en-PH" sz="3600" b="1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3600" b="1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3600" b="1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600" b="1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3600" b="1" dirty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0" y="6317500"/>
            <a:ext cx="9525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00" i="1" dirty="0">
                <a:latin typeface="Calibri" charset="0"/>
              </a:rPr>
              <a:t> Benfield TL et al, HIV-1, cytokines, and the lung. Cytokines in pulmonary disease: infection and inflammation. </a:t>
            </a:r>
          </a:p>
          <a:p>
            <a:pPr eaLnBrk="1" hangingPunct="1"/>
            <a:r>
              <a:rPr lang="en-US" sz="700" i="1" dirty="0">
                <a:latin typeface="Calibri" charset="0"/>
              </a:rPr>
              <a:t>New York: Marcel Dekker; 2000. p. 331–364.</a:t>
            </a:r>
          </a:p>
          <a:p>
            <a:pPr eaLnBrk="1" hangingPunct="1"/>
            <a:r>
              <a:rPr lang="en-PH" sz="700" i="1" baseline="30000" dirty="0">
                <a:latin typeface="Calibri" charset="0"/>
              </a:rPr>
              <a:t>2 </a:t>
            </a:r>
            <a:r>
              <a:rPr lang="en-PH" sz="700" i="1" dirty="0">
                <a:latin typeface="Calibri" charset="0"/>
              </a:rPr>
              <a:t>Hanson DL, et al . Distribution of CD4+ T lymphocytes at diagnosis of  AIDS and other  HIV-elated illnesses. </a:t>
            </a:r>
          </a:p>
          <a:p>
            <a:pPr eaLnBrk="1" hangingPunct="1"/>
            <a:r>
              <a:rPr lang="en-PH" sz="700" i="1" dirty="0">
                <a:latin typeface="Calibri" charset="0"/>
              </a:rPr>
              <a:t>Arch Intern Med 1995;155:1537-42</a:t>
            </a:r>
          </a:p>
          <a:p>
            <a:pPr eaLnBrk="1" hangingPunct="1"/>
            <a:endParaRPr lang="en-US" sz="700" i="1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86" y="819825"/>
            <a:ext cx="7648667" cy="57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86" y="819825"/>
            <a:ext cx="7648667" cy="57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4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87" b="13387"/>
          <a:stretch>
            <a:fillRect/>
          </a:stretch>
        </p:blipFill>
        <p:spPr>
          <a:xfrm>
            <a:off x="103506" y="1600200"/>
            <a:ext cx="7264966" cy="4525963"/>
          </a:xfrm>
        </p:spPr>
      </p:pic>
      <p:sp>
        <p:nvSpPr>
          <p:cNvPr id="5" name="TextBox 4"/>
          <p:cNvSpPr txBox="1"/>
          <p:nvPr/>
        </p:nvSpPr>
        <p:spPr>
          <a:xfrm rot="10800000" flipH="1" flipV="1">
            <a:off x="5985850" y="-2435491"/>
            <a:ext cx="2374409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 smtClean="0">
                <a:solidFill>
                  <a:srgbClr val="FF0000"/>
                </a:solidFill>
              </a:rPr>
              <a:t>?</a:t>
            </a:r>
            <a:endParaRPr lang="en-US" sz="59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7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Pale Blue Dot Is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3,000,000 years go,, from natural cause, the earth had a C02 440 ppm in its environment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Last May 9,2013 the world surpassed that threshold … from man-made causes</a:t>
            </a:r>
          </a:p>
        </p:txBody>
      </p:sp>
    </p:spTree>
    <p:extLst>
      <p:ext uri="{BB962C8B-B14F-4D97-AF65-F5344CB8AC3E}">
        <p14:creationId xmlns:p14="http://schemas.microsoft.com/office/powerpoint/2010/main" val="251776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C02 in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Arctic </a:t>
            </a:r>
            <a:r>
              <a:rPr lang="en-US" sz="4400" dirty="0" smtClean="0"/>
              <a:t>Ice did not exist</a:t>
            </a:r>
          </a:p>
          <a:p>
            <a:r>
              <a:rPr lang="en-US" sz="4400" dirty="0" smtClean="0"/>
              <a:t>Sea level is 40m above current level</a:t>
            </a:r>
          </a:p>
          <a:p>
            <a:r>
              <a:rPr lang="en-US" sz="4400" dirty="0" smtClean="0"/>
              <a:t>Major coastal areas were under water.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3733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9100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GaseWarming</a:t>
            </a:r>
            <a:r>
              <a:rPr lang="en-US" dirty="0" smtClean="0"/>
              <a:t> the Globe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Carbon dioxide</a:t>
            </a:r>
          </a:p>
          <a:p>
            <a:r>
              <a:rPr lang="en-US" dirty="0" smtClean="0"/>
              <a:t>Methane -20x more powerful in heating air</a:t>
            </a:r>
          </a:p>
          <a:p>
            <a:r>
              <a:rPr lang="en-US" dirty="0" smtClean="0"/>
              <a:t>Nitrous oxide – 200 x more powerful in heating the air</a:t>
            </a:r>
          </a:p>
          <a:p>
            <a:endParaRPr lang="en-US" dirty="0"/>
          </a:p>
          <a:p>
            <a:r>
              <a:rPr lang="en-US" dirty="0" smtClean="0"/>
              <a:t>Taken together: carbon </a:t>
            </a:r>
            <a:r>
              <a:rPr lang="en-US" dirty="0" err="1" smtClean="0"/>
              <a:t>concen</a:t>
            </a:r>
            <a:endParaRPr lang="en-US" dirty="0" smtClean="0"/>
          </a:p>
          <a:p>
            <a:r>
              <a:rPr lang="en-US" dirty="0" smtClean="0"/>
              <a:t>478ppm CO – crossing point of no return</a:t>
            </a:r>
          </a:p>
          <a:p>
            <a:pPr lvl="1"/>
            <a:r>
              <a:rPr lang="en-US" dirty="0" smtClean="0"/>
              <a:t>450ppm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smtClean="0"/>
              <a:t> </a:t>
            </a:r>
            <a:r>
              <a:rPr lang="en-US" dirty="0" smtClean="0"/>
              <a:t>supposed to be coming 2050</a:t>
            </a:r>
          </a:p>
          <a:p>
            <a:pPr lvl="2"/>
            <a:r>
              <a:rPr lang="en-US" dirty="0" smtClean="0"/>
              <a:t>37 years early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659" y="274638"/>
            <a:ext cx="32131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7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2012 -78% arctic ice is gone. </a:t>
            </a:r>
          </a:p>
          <a:p>
            <a:r>
              <a:rPr lang="en-US" dirty="0" smtClean="0"/>
              <a:t>In 7 years, it is </a:t>
            </a:r>
            <a:r>
              <a:rPr lang="en-US" dirty="0" smtClean="0"/>
              <a:t>expected </a:t>
            </a:r>
            <a:r>
              <a:rPr lang="en-US" dirty="0" smtClean="0"/>
              <a:t>to have no ice</a:t>
            </a:r>
          </a:p>
          <a:p>
            <a:pPr lvl="1"/>
            <a:r>
              <a:rPr lang="en-US" dirty="0" smtClean="0"/>
              <a:t>…. Expect</a:t>
            </a:r>
          </a:p>
          <a:p>
            <a:pPr lvl="2"/>
            <a:r>
              <a:rPr lang="en-US" dirty="0" smtClean="0"/>
              <a:t>Methane gas to  accelerate climate change</a:t>
            </a:r>
          </a:p>
          <a:p>
            <a:pPr lvl="2"/>
            <a:r>
              <a:rPr lang="en-US" dirty="0" smtClean="0"/>
              <a:t>About </a:t>
            </a:r>
            <a:r>
              <a:rPr lang="en-US" dirty="0"/>
              <a:t>G</a:t>
            </a:r>
            <a:r>
              <a:rPr lang="en-US" dirty="0" smtClean="0"/>
              <a:t>reenland</a:t>
            </a:r>
          </a:p>
          <a:p>
            <a:pPr lvl="3"/>
            <a:r>
              <a:rPr lang="en-US" dirty="0" smtClean="0"/>
              <a:t>Supposed to melt a few centuries later</a:t>
            </a:r>
          </a:p>
          <a:p>
            <a:pPr lvl="4"/>
            <a:r>
              <a:rPr lang="en-US" dirty="0" smtClean="0"/>
              <a:t>Expect 200meters RISE in sea level</a:t>
            </a:r>
          </a:p>
          <a:p>
            <a:pPr lvl="4"/>
            <a:r>
              <a:rPr lang="en-US" dirty="0" smtClean="0"/>
              <a:t>Meantime see </a:t>
            </a:r>
            <a:r>
              <a:rPr lang="en-US" dirty="0" err="1" smtClean="0"/>
              <a:t>superstorms</a:t>
            </a:r>
            <a:endParaRPr lang="en-US" dirty="0" smtClean="0"/>
          </a:p>
          <a:p>
            <a:pPr lvl="5"/>
            <a:r>
              <a:rPr lang="en-US" dirty="0" smtClean="0"/>
              <a:t>Like </a:t>
            </a:r>
            <a:r>
              <a:rPr lang="en-US" dirty="0" err="1" smtClean="0"/>
              <a:t>sendong</a:t>
            </a:r>
            <a:r>
              <a:rPr lang="en-US" dirty="0" smtClean="0"/>
              <a:t> </a:t>
            </a:r>
            <a:r>
              <a:rPr lang="en-US" dirty="0" err="1" smtClean="0"/>
              <a:t>ondoy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5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Superstorms</a:t>
            </a:r>
            <a:r>
              <a:rPr lang="en-US" dirty="0" smtClean="0"/>
              <a:t> will be the norm …</a:t>
            </a:r>
          </a:p>
          <a:p>
            <a:pPr lvl="1"/>
            <a:r>
              <a:rPr lang="en-US" dirty="0" smtClean="0"/>
              <a:t>Expect increase in number</a:t>
            </a:r>
          </a:p>
          <a:p>
            <a:pPr lvl="1"/>
            <a:r>
              <a:rPr lang="en-US" dirty="0" err="1" smtClean="0"/>
              <a:t>Fr</a:t>
            </a:r>
            <a:r>
              <a:rPr lang="en-US" dirty="0" smtClean="0"/>
              <a:t> interview PAGASA ..</a:t>
            </a:r>
          </a:p>
          <a:p>
            <a:pPr lvl="2"/>
            <a:r>
              <a:rPr lang="en-US" dirty="0" smtClean="0"/>
              <a:t>2 </a:t>
            </a:r>
            <a:r>
              <a:rPr lang="en-US" dirty="0" err="1" smtClean="0"/>
              <a:t>superstorms</a:t>
            </a:r>
            <a:r>
              <a:rPr lang="en-US" dirty="0" smtClean="0"/>
              <a:t> within the year</a:t>
            </a:r>
          </a:p>
          <a:p>
            <a:pPr lvl="2"/>
            <a:r>
              <a:rPr lang="en-US" dirty="0" err="1" smtClean="0"/>
              <a:t>Superstorms</a:t>
            </a:r>
            <a:r>
              <a:rPr lang="en-US" dirty="0" smtClean="0"/>
              <a:t> shifting to the </a:t>
            </a:r>
            <a:r>
              <a:rPr lang="en-US" dirty="0" err="1"/>
              <a:t>V</a:t>
            </a:r>
            <a:r>
              <a:rPr lang="en-US" dirty="0" err="1" smtClean="0"/>
              <a:t>isayas</a:t>
            </a:r>
            <a:r>
              <a:rPr lang="en-US" dirty="0" smtClean="0"/>
              <a:t> and Mindanao</a:t>
            </a:r>
          </a:p>
          <a:p>
            <a:r>
              <a:rPr lang="en-US" dirty="0" smtClean="0"/>
              <a:t>22 typhoons / year</a:t>
            </a:r>
          </a:p>
          <a:p>
            <a:pPr lvl="1"/>
            <a:r>
              <a:rPr lang="en-US" dirty="0" smtClean="0"/>
              <a:t>PHILIPPINES – ranks second worldwide in terms of # typhoons/year</a:t>
            </a:r>
          </a:p>
          <a:p>
            <a:pPr lvl="2"/>
            <a:r>
              <a:rPr lang="en-US" dirty="0" smtClean="0"/>
              <a:t>2009 – we had 5 </a:t>
            </a:r>
            <a:r>
              <a:rPr lang="en-US" dirty="0" err="1" smtClean="0"/>
              <a:t>superstorms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5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Sendong</a:t>
            </a:r>
            <a:r>
              <a:rPr lang="en-US" dirty="0"/>
              <a:t> disaster – predicted 6 months before in </a:t>
            </a:r>
            <a:r>
              <a:rPr lang="en-US" dirty="0" smtClean="0"/>
              <a:t>happened</a:t>
            </a:r>
            <a:endParaRPr lang="en-US" dirty="0"/>
          </a:p>
          <a:p>
            <a:pPr lvl="1"/>
            <a:r>
              <a:rPr lang="en-US" dirty="0"/>
              <a:t>NASA study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6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320 watersheds in the </a:t>
            </a:r>
            <a:r>
              <a:rPr lang="en-US" dirty="0"/>
              <a:t>P</a:t>
            </a:r>
            <a:r>
              <a:rPr lang="en-US" dirty="0" smtClean="0"/>
              <a:t>hilippines / </a:t>
            </a:r>
            <a:r>
              <a:rPr lang="en-US" dirty="0" err="1" smtClean="0"/>
              <a:t>accd</a:t>
            </a:r>
            <a:r>
              <a:rPr lang="en-US" dirty="0" smtClean="0"/>
              <a:t> to the </a:t>
            </a:r>
            <a:r>
              <a:rPr lang="en-US" dirty="0"/>
              <a:t>F</a:t>
            </a:r>
            <a:r>
              <a:rPr lang="en-US" dirty="0" smtClean="0"/>
              <a:t>ilipino scientist in NASA</a:t>
            </a:r>
          </a:p>
          <a:p>
            <a:pPr lvl="1"/>
            <a:r>
              <a:rPr lang="en-US" dirty="0" smtClean="0"/>
              <a:t>PREDICTED </a:t>
            </a:r>
            <a:r>
              <a:rPr lang="en-US" dirty="0" smtClean="0"/>
              <a:t>the </a:t>
            </a:r>
            <a:r>
              <a:rPr lang="en-US" dirty="0" err="1"/>
              <a:t>S</a:t>
            </a:r>
            <a:r>
              <a:rPr lang="en-US" dirty="0" err="1" smtClean="0"/>
              <a:t>endong</a:t>
            </a:r>
            <a:r>
              <a:rPr lang="en-US" dirty="0" smtClean="0"/>
              <a:t> 6months BEFORE</a:t>
            </a:r>
          </a:p>
          <a:p>
            <a:pPr lvl="1"/>
            <a:r>
              <a:rPr lang="en-US" dirty="0" smtClean="0"/>
              <a:t>When it happened , he predicted PABLO	</a:t>
            </a:r>
          </a:p>
          <a:p>
            <a:r>
              <a:rPr lang="en-US" dirty="0" smtClean="0"/>
              <a:t>GLOBAL WARMING IS GETTING OUT OF CONTROL</a:t>
            </a:r>
          </a:p>
          <a:p>
            <a:endParaRPr lang="en-US" dirty="0"/>
          </a:p>
          <a:p>
            <a:r>
              <a:rPr lang="en-US" dirty="0" smtClean="0"/>
              <a:t>PAGASA are predicting  in 50 years data, will see polarity</a:t>
            </a:r>
          </a:p>
          <a:p>
            <a:pPr lvl="1"/>
            <a:r>
              <a:rPr lang="en-US" dirty="0" smtClean="0"/>
              <a:t>Extreme wetness and dry</a:t>
            </a:r>
          </a:p>
          <a:p>
            <a:pPr lvl="2"/>
            <a:r>
              <a:rPr lang="en-US" dirty="0" smtClean="0"/>
              <a:t>Increase ozone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5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Problems with pulmonary problem will escalate</a:t>
            </a:r>
          </a:p>
          <a:p>
            <a:endParaRPr lang="en-US" dirty="0"/>
          </a:p>
          <a:p>
            <a:r>
              <a:rPr lang="en-US" dirty="0" smtClean="0"/>
              <a:t>More costal areas disappearing</a:t>
            </a:r>
          </a:p>
          <a:p>
            <a:r>
              <a:rPr lang="en-US" dirty="0" err="1" smtClean="0"/>
              <a:t>Panglao</a:t>
            </a:r>
            <a:r>
              <a:rPr lang="en-US" dirty="0" smtClean="0"/>
              <a:t> beach cost is losing coast</a:t>
            </a:r>
          </a:p>
          <a:p>
            <a:r>
              <a:rPr lang="en-US" dirty="0" smtClean="0"/>
              <a:t>50m inland in </a:t>
            </a:r>
            <a:r>
              <a:rPr lang="en-US" dirty="0" err="1" smtClean="0"/>
              <a:t>tacloban</a:t>
            </a:r>
            <a:r>
              <a:rPr lang="en-US" dirty="0" smtClean="0"/>
              <a:t> beach </a:t>
            </a:r>
            <a:r>
              <a:rPr lang="en-US" dirty="0" err="1" smtClean="0"/>
              <a:t>diasppearing</a:t>
            </a:r>
            <a:endParaRPr lang="en-US" dirty="0" smtClean="0"/>
          </a:p>
          <a:p>
            <a:r>
              <a:rPr lang="en-US" dirty="0" smtClean="0"/>
              <a:t>Climate change …</a:t>
            </a:r>
          </a:p>
          <a:p>
            <a:pPr lvl="1"/>
            <a:r>
              <a:rPr lang="en-US" dirty="0" smtClean="0"/>
              <a:t>Talks in DOHA in  climate change collapsed – no uniform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6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2477</TotalTime>
  <Words>606</Words>
  <Application>Microsoft Macintosh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</vt:lpstr>
      <vt:lpstr>CLIMATE CHANGE UPDATE</vt:lpstr>
      <vt:lpstr>Where The Pale Blue Dot Is …</vt:lpstr>
      <vt:lpstr>Significance of C02 in atmosphere</vt:lpstr>
      <vt:lpstr>The GaseWarming the 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Philippines</vt:lpstr>
      <vt:lpstr>PowerPoint Presentation</vt:lpstr>
      <vt:lpstr>LOCAL HIV UPDATE </vt:lpstr>
      <vt:lpstr>Newly Diagnosed HIV Cases in the Philippines</vt:lpstr>
      <vt:lpstr>Number of new HIV cases in May 2013,  highest monthly rate since 1984 — DOH</vt:lpstr>
      <vt:lpstr>HIV and Pulmonary Infections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Nicinor perlas</dc:title>
  <dc:creator>Dr.Nazario Macalintal</dc:creator>
  <cp:lastModifiedBy>Dr.Nazario Macalintal</cp:lastModifiedBy>
  <cp:revision>13</cp:revision>
  <dcterms:created xsi:type="dcterms:W3CDTF">2013-07-26T01:11:31Z</dcterms:created>
  <dcterms:modified xsi:type="dcterms:W3CDTF">2013-08-16T07:53:09Z</dcterms:modified>
</cp:coreProperties>
</file>